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258" r:id="rId2"/>
    <p:sldId id="261" r:id="rId3"/>
    <p:sldId id="264" r:id="rId4"/>
    <p:sldId id="313" r:id="rId5"/>
    <p:sldId id="291" r:id="rId6"/>
    <p:sldId id="286" r:id="rId7"/>
    <p:sldId id="317" r:id="rId8"/>
    <p:sldId id="316" r:id="rId9"/>
    <p:sldId id="288" r:id="rId10"/>
    <p:sldId id="290" r:id="rId11"/>
    <p:sldId id="311" r:id="rId12"/>
    <p:sldId id="301" r:id="rId13"/>
    <p:sldId id="315" r:id="rId14"/>
    <p:sldId id="293"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70679" autoAdjust="0"/>
  </p:normalViewPr>
  <p:slideViewPr>
    <p:cSldViewPr>
      <p:cViewPr varScale="1">
        <p:scale>
          <a:sx n="50" d="100"/>
          <a:sy n="50" d="100"/>
        </p:scale>
        <p:origin x="-1956" y="-102"/>
      </p:cViewPr>
      <p:guideLst>
        <p:guide orient="horz" pos="2160"/>
        <p:guide pos="2880"/>
      </p:guideLst>
    </p:cSldViewPr>
  </p:slideViewPr>
  <p:outlineViewPr>
    <p:cViewPr>
      <p:scale>
        <a:sx n="33" d="100"/>
        <a:sy n="33" d="100"/>
      </p:scale>
      <p:origin x="0" y="450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3BAFF3-3903-4665-A4AE-12F1F5286CB5}" type="datetimeFigureOut">
              <a:rPr lang="en-US" smtClean="0"/>
              <a:pPr/>
              <a:t>1/29/2016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9D157BC-5051-45D5-8BBC-FBAC3D086BB3}"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D0C799-69FF-412F-8BD6-9C1F9C7B41E3}" type="datetimeFigureOut">
              <a:rPr lang="en-US" smtClean="0"/>
              <a:pPr/>
              <a:t>1/29/2016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E25594-0B46-49C5-8845-B53A21DE758E}"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FD9CDE6-AFA5-444A-A422-C435584D96AC}" type="slidenum">
              <a:rPr lang="en-US" smtClean="0"/>
              <a:pPr/>
              <a:t>1</a:t>
            </a:fld>
            <a:endParaRPr lang="en-US" smtClean="0"/>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have the temperature dependence of</a:t>
            </a:r>
            <a:r>
              <a:rPr lang="en-US" baseline="0" dirty="0" smtClean="0"/>
              <a:t> the low-field field-</a:t>
            </a:r>
            <a:r>
              <a:rPr lang="en-US" baseline="0" dirty="0" err="1" smtClean="0"/>
              <a:t>effectt</a:t>
            </a:r>
            <a:r>
              <a:rPr lang="en-US" baseline="0" dirty="0" smtClean="0"/>
              <a:t> mobility.</a:t>
            </a:r>
          </a:p>
          <a:p>
            <a:r>
              <a:rPr lang="en-US" baseline="0" dirty="0" smtClean="0"/>
              <a:t>For the bare device mobility values are small specially  at the low temperature range.</a:t>
            </a:r>
          </a:p>
          <a:p>
            <a:r>
              <a:rPr lang="en-US" baseline="0" dirty="0" smtClean="0"/>
              <a:t>As we can see the mobility slightly increases with temperature in the temperature range from 77K to 140K due to the </a:t>
            </a:r>
            <a:r>
              <a:rPr lang="en-US" baseline="0" dirty="0" err="1" smtClean="0"/>
              <a:t>thermelly</a:t>
            </a:r>
            <a:r>
              <a:rPr lang="en-US" baseline="0" dirty="0" smtClean="0"/>
              <a:t> activation energy and carriers overcome the </a:t>
            </a:r>
            <a:r>
              <a:rPr lang="en-US" baseline="0" dirty="0" err="1" smtClean="0"/>
              <a:t>schootky</a:t>
            </a:r>
            <a:r>
              <a:rPr lang="en-US" baseline="0" dirty="0" smtClean="0"/>
              <a:t> barrier.  </a:t>
            </a:r>
          </a:p>
          <a:p>
            <a:endParaRPr lang="en-US" baseline="0" dirty="0" smtClean="0"/>
          </a:p>
          <a:p>
            <a:r>
              <a:rPr lang="en-US" baseline="0" dirty="0" smtClean="0"/>
              <a:t>When contacts doped with </a:t>
            </a:r>
            <a:r>
              <a:rPr lang="en-US" baseline="0" dirty="0" err="1" smtClean="0"/>
              <a:t>b.V</a:t>
            </a:r>
            <a:r>
              <a:rPr lang="en-US" baseline="0" dirty="0" smtClean="0"/>
              <a:t> the mobility </a:t>
            </a:r>
            <a:r>
              <a:rPr lang="en-US" baseline="0" dirty="0" err="1" smtClean="0"/>
              <a:t>increses</a:t>
            </a:r>
            <a:r>
              <a:rPr lang="en-US" baseline="0" dirty="0" smtClean="0"/>
              <a:t> dramatically specially at low </a:t>
            </a:r>
            <a:r>
              <a:rPr lang="en-US" baseline="0" dirty="0" err="1" smtClean="0"/>
              <a:t>temperatures.At</a:t>
            </a:r>
            <a:r>
              <a:rPr lang="en-US" baseline="0" dirty="0" smtClean="0"/>
              <a:t> 77 k the mobility was increased more than 5 orders of magnitude. For the entire temperature range the mobility decreases as increasing temperature, indicating that the mobility is mainly limited by phonons.</a:t>
            </a:r>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here onwards I’ll be presenting 4 probe MoS2 FET</a:t>
            </a:r>
            <a:r>
              <a:rPr lang="en-US" baseline="0" dirty="0" smtClean="0"/>
              <a:t> results which will help us to understand the intrinsic transport limit.</a:t>
            </a:r>
          </a:p>
          <a:p>
            <a:endParaRPr lang="en-US" baseline="0" dirty="0" smtClean="0"/>
          </a:p>
          <a:p>
            <a:pPr>
              <a:buNone/>
            </a:pPr>
            <a:r>
              <a:rPr lang="en-US" dirty="0" smtClean="0"/>
              <a:t>Intrinsic channel properties and scattering mechanisms</a:t>
            </a:r>
          </a:p>
          <a:p>
            <a:pPr>
              <a:buNone/>
            </a:pPr>
            <a:endParaRPr lang="en-US" dirty="0" smtClean="0"/>
          </a:p>
          <a:p>
            <a:r>
              <a:rPr lang="en-US" dirty="0" err="1" smtClean="0"/>
              <a:t>hBN</a:t>
            </a:r>
            <a:r>
              <a:rPr lang="en-US" dirty="0" smtClean="0"/>
              <a:t> encapsulation of the channel </a:t>
            </a:r>
          </a:p>
          <a:p>
            <a:pPr>
              <a:buNone/>
            </a:pPr>
            <a:endParaRPr lang="en-US" dirty="0" smtClean="0"/>
          </a:p>
          <a:p>
            <a:r>
              <a:rPr lang="en-US" dirty="0" smtClean="0"/>
              <a:t>4-probe measurement to exclude the contact effects</a:t>
            </a:r>
          </a:p>
          <a:p>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4-prob</a:t>
            </a:r>
            <a:r>
              <a:rPr lang="en-US" baseline="0" dirty="0" smtClean="0"/>
              <a:t>e </a:t>
            </a:r>
            <a:r>
              <a:rPr lang="en-US" baseline="0" dirty="0" err="1" smtClean="0"/>
              <a:t>dondutivity</a:t>
            </a:r>
            <a:r>
              <a:rPr lang="en-US" baseline="0" dirty="0" smtClean="0"/>
              <a:t> for bear at different Temp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phonon limited mobility decreases with increasing temperature following  a power law dependence, similar to MoS2 devices fabricated on SiO2 and Al2O3 substrates as reported in the literature. However, the gamma is much large than on oxide substrate, but it is consistent with a recently work on h-BN </a:t>
            </a:r>
            <a:r>
              <a:rPr lang="en-US" baseline="0" dirty="0" err="1" smtClean="0"/>
              <a:t>encapsualted</a:t>
            </a:r>
            <a:r>
              <a:rPr lang="en-US" baseline="0" dirty="0" smtClean="0"/>
              <a:t> MoS2. The large gamma indicates reduced interface and substrate scatterings due to charged impurities.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Further improving</a:t>
            </a:r>
            <a:r>
              <a:rPr lang="en-US" baseline="0" dirty="0" smtClean="0"/>
              <a:t> the contacts such as using ionic liquid gating does not affect the </a:t>
            </a:r>
            <a:r>
              <a:rPr lang="en-US" baseline="0" dirty="0" err="1" smtClean="0"/>
              <a:t>intrinsics</a:t>
            </a:r>
            <a:r>
              <a:rPr lang="en-US" baseline="0" dirty="0" smtClean="0"/>
              <a:t> channel  mobility  of </a:t>
            </a:r>
            <a:r>
              <a:rPr lang="en-US" baseline="0" dirty="0" err="1" smtClean="0"/>
              <a:t>hBN</a:t>
            </a:r>
            <a:r>
              <a:rPr lang="en-US" baseline="0" dirty="0" smtClean="0"/>
              <a:t> </a:t>
            </a:r>
            <a:r>
              <a:rPr lang="en-US" baseline="0" dirty="0" err="1" smtClean="0"/>
              <a:t>encapusulated</a:t>
            </a:r>
            <a:r>
              <a:rPr lang="en-US" baseline="0" dirty="0" smtClean="0"/>
              <a:t> devices measured in a 4-probe configuration.</a:t>
            </a:r>
          </a:p>
          <a:p>
            <a:endParaRPr lang="en-US" baseline="0" dirty="0" smtClean="0"/>
          </a:p>
        </p:txBody>
      </p:sp>
      <p:sp>
        <p:nvSpPr>
          <p:cNvPr id="4" name="Slide Number Placeholder 3"/>
          <p:cNvSpPr>
            <a:spLocks noGrp="1"/>
          </p:cNvSpPr>
          <p:nvPr>
            <p:ph type="sldNum" sz="quarter" idx="10"/>
          </p:nvPr>
        </p:nvSpPr>
        <p:spPr/>
        <p:txBody>
          <a:bodyPr/>
          <a:lstStyle/>
          <a:p>
            <a:fld id="{6FE25594-0B46-49C5-8845-B53A21DE758E}"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going to talk about improved performance of </a:t>
            </a:r>
            <a:r>
              <a:rPr lang="en-US" dirty="0" err="1" smtClean="0"/>
              <a:t>hBN</a:t>
            </a:r>
            <a:r>
              <a:rPr lang="en-US" dirty="0" smtClean="0"/>
              <a:t> encapsulated FETs with highly doped</a:t>
            </a:r>
            <a:r>
              <a:rPr lang="en-US" baseline="0" dirty="0" smtClean="0"/>
              <a:t> graphene contacts.</a:t>
            </a:r>
          </a:p>
          <a:p>
            <a:r>
              <a:rPr lang="en-US" dirty="0" smtClean="0"/>
              <a:t>So</a:t>
            </a:r>
            <a:r>
              <a:rPr lang="en-US" baseline="0" dirty="0" smtClean="0"/>
              <a:t> this is my outline. I’ll start with the motivation, present the results and followed by the conclusions.</a:t>
            </a:r>
          </a:p>
          <a:p>
            <a:r>
              <a:rPr lang="en-US" baseline="0" dirty="0" smtClean="0"/>
              <a:t>My results will include transport properties of gr.con.Mos2 FETs with </a:t>
            </a:r>
            <a:r>
              <a:rPr lang="en-US" baseline="0" dirty="0" err="1" smtClean="0"/>
              <a:t>hBN</a:t>
            </a:r>
            <a:r>
              <a:rPr lang="en-US" baseline="0" dirty="0" smtClean="0"/>
              <a:t> encapsulation, how B.V doping improve the contacts, and </a:t>
            </a:r>
          </a:p>
          <a:p>
            <a:r>
              <a:rPr lang="en-US" baseline="0" dirty="0" smtClean="0"/>
              <a:t>intrinsic cannel properties of the device extracted from the 4 probe measurements.</a:t>
            </a:r>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Large band gap semiconductors like Mos2 forms a significant </a:t>
            </a:r>
            <a:r>
              <a:rPr lang="en-US" dirty="0" err="1" smtClean="0"/>
              <a:t>schottky</a:t>
            </a:r>
            <a:r>
              <a:rPr lang="en-US" dirty="0" smtClean="0"/>
              <a:t> barrier at metal semiconductor contact leading to a high contact resistance.</a:t>
            </a:r>
          </a:p>
          <a:p>
            <a:r>
              <a:rPr lang="en-US" dirty="0" smtClean="0"/>
              <a:t>In order to optimize the performance it’s </a:t>
            </a:r>
            <a:r>
              <a:rPr lang="en-US" dirty="0" err="1" smtClean="0"/>
              <a:t>neseserrry</a:t>
            </a:r>
            <a:r>
              <a:rPr lang="en-US" baseline="0" dirty="0" smtClean="0"/>
              <a:t> to reduce the </a:t>
            </a:r>
            <a:r>
              <a:rPr lang="en-US" baseline="0" dirty="0" err="1" smtClean="0"/>
              <a:t>contat</a:t>
            </a:r>
            <a:r>
              <a:rPr lang="en-US" baseline="0" dirty="0" smtClean="0"/>
              <a:t> </a:t>
            </a:r>
            <a:r>
              <a:rPr lang="en-US" baseline="0" dirty="0" err="1" smtClean="0"/>
              <a:t>resistance.Here</a:t>
            </a:r>
            <a:r>
              <a:rPr lang="en-US" baseline="0" dirty="0" smtClean="0"/>
              <a:t> I have a band </a:t>
            </a:r>
            <a:r>
              <a:rPr lang="en-US" baseline="0" dirty="0" err="1" smtClean="0"/>
              <a:t>diagramme</a:t>
            </a:r>
            <a:r>
              <a:rPr lang="en-US" baseline="0" dirty="0" smtClean="0"/>
              <a:t> of such a </a:t>
            </a:r>
            <a:r>
              <a:rPr lang="en-US" baseline="0" dirty="0" err="1" smtClean="0"/>
              <a:t>schottky</a:t>
            </a:r>
            <a:r>
              <a:rPr lang="en-US" baseline="0" dirty="0" smtClean="0"/>
              <a:t> barrier forms at metal/semiconductor interface. Another factors are charge </a:t>
            </a:r>
            <a:r>
              <a:rPr lang="en-US" baseline="0" dirty="0" err="1" smtClean="0"/>
              <a:t>impuruities</a:t>
            </a:r>
            <a:r>
              <a:rPr lang="en-US" baseline="0" dirty="0" smtClean="0"/>
              <a:t> and channel </a:t>
            </a:r>
            <a:r>
              <a:rPr lang="en-US" baseline="0" dirty="0" err="1" smtClean="0"/>
              <a:t>defects.Due</a:t>
            </a:r>
            <a:r>
              <a:rPr lang="en-US" baseline="0" dirty="0" smtClean="0"/>
              <a:t> to these factors the reported </a:t>
            </a:r>
            <a:r>
              <a:rPr lang="en-US" baseline="0" dirty="0" err="1" smtClean="0"/>
              <a:t>mobilities</a:t>
            </a:r>
            <a:r>
              <a:rPr lang="en-US" baseline="0" dirty="0" smtClean="0"/>
              <a:t> are still less than the theoretical values.</a:t>
            </a:r>
          </a:p>
          <a:p>
            <a:endParaRPr lang="en-US" baseline="0" dirty="0" smtClean="0"/>
          </a:p>
          <a:p>
            <a:r>
              <a:rPr lang="en-US" baseline="0" dirty="0" smtClean="0"/>
              <a:t>To overcome these challenge we fabricate FETs </a:t>
            </a:r>
            <a:r>
              <a:rPr lang="en-US" baseline="0" dirty="0" err="1" smtClean="0"/>
              <a:t>encapslated</a:t>
            </a:r>
            <a:r>
              <a:rPr lang="en-US" baseline="0" dirty="0" smtClean="0"/>
              <a:t> with </a:t>
            </a:r>
            <a:r>
              <a:rPr lang="en-US" baseline="0" dirty="0" err="1" smtClean="0"/>
              <a:t>hBN</a:t>
            </a:r>
            <a:r>
              <a:rPr lang="en-US" baseline="0" dirty="0" smtClean="0"/>
              <a:t> from top and </a:t>
            </a:r>
            <a:r>
              <a:rPr lang="en-US" baseline="0" dirty="0" err="1" smtClean="0"/>
              <a:t>bottom,to</a:t>
            </a:r>
            <a:r>
              <a:rPr lang="en-US" baseline="0" dirty="0" smtClean="0"/>
              <a:t> minimize extrinsic scattering sources, use </a:t>
            </a:r>
            <a:r>
              <a:rPr lang="en-US" baseline="0" dirty="0" err="1" smtClean="0"/>
              <a:t>graphene</a:t>
            </a:r>
            <a:r>
              <a:rPr lang="en-US" baseline="0" dirty="0" smtClean="0"/>
              <a:t> contacts with molecular </a:t>
            </a:r>
            <a:r>
              <a:rPr lang="en-US" baseline="0" dirty="0" err="1" smtClean="0"/>
              <a:t>dopent</a:t>
            </a:r>
            <a:r>
              <a:rPr lang="en-US" baseline="0" dirty="0" smtClean="0"/>
              <a:t> BV to tune and achieve low resistance </a:t>
            </a:r>
            <a:r>
              <a:rPr lang="en-US" baseline="0" dirty="0" err="1" smtClean="0"/>
              <a:t>ohmic</a:t>
            </a:r>
            <a:r>
              <a:rPr lang="en-US" baseline="0" dirty="0" smtClean="0"/>
              <a:t> contacts.</a:t>
            </a:r>
          </a:p>
          <a:p>
            <a:endParaRPr lang="en-US" baseline="0" dirty="0" smtClean="0"/>
          </a:p>
        </p:txBody>
      </p:sp>
      <p:sp>
        <p:nvSpPr>
          <p:cNvPr id="4" name="Slide Number Placeholder 3"/>
          <p:cNvSpPr>
            <a:spLocks noGrp="1"/>
          </p:cNvSpPr>
          <p:nvPr>
            <p:ph type="sldNum" sz="quarter" idx="10"/>
          </p:nvPr>
        </p:nvSpPr>
        <p:spPr/>
        <p:txBody>
          <a:bodyPr/>
          <a:lstStyle/>
          <a:p>
            <a:fld id="{6FE25594-0B46-49C5-8845-B53A21DE758E}"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5123" name="備忘稿版面配置區 2"/>
          <p:cNvSpPr>
            <a:spLocks noGrp="1"/>
          </p:cNvSpPr>
          <p:nvPr>
            <p:ph type="body" idx="1"/>
          </p:nvPr>
        </p:nvSpPr>
        <p:spPr bwMode="auto">
          <a:noFill/>
        </p:spPr>
        <p:txBody>
          <a:bodyPr/>
          <a:lstStyle/>
          <a:p>
            <a:pPr>
              <a:spcBef>
                <a:spcPct val="0"/>
              </a:spcBef>
            </a:pPr>
            <a:r>
              <a:rPr lang="en-US" dirty="0" smtClean="0"/>
              <a:t>To minimize surface and interface scattering, </a:t>
            </a:r>
            <a:r>
              <a:rPr lang="en-US" dirty="0" err="1" smtClean="0"/>
              <a:t>hBN</a:t>
            </a:r>
            <a:r>
              <a:rPr lang="en-US" dirty="0" smtClean="0"/>
              <a:t> was used to </a:t>
            </a:r>
            <a:r>
              <a:rPr lang="en-US" dirty="0" err="1" smtClean="0"/>
              <a:t>passivate</a:t>
            </a:r>
            <a:r>
              <a:rPr lang="en-US" dirty="0" smtClean="0"/>
              <a:t> both the top and bottom surfaces of the MoS2  channel.</a:t>
            </a:r>
          </a:p>
          <a:p>
            <a:pPr>
              <a:spcBef>
                <a:spcPct val="0"/>
              </a:spcBef>
            </a:pPr>
            <a:endParaRPr lang="en-US" dirty="0" smtClean="0"/>
          </a:p>
        </p:txBody>
      </p:sp>
      <p:sp>
        <p:nvSpPr>
          <p:cNvPr id="5124" name="投影片編號版面配置區 3"/>
          <p:cNvSpPr>
            <a:spLocks noGrp="1"/>
          </p:cNvSpPr>
          <p:nvPr>
            <p:ph type="sldNum" sz="quarter" idx="5"/>
          </p:nvPr>
        </p:nvSpPr>
        <p:spPr bwMode="auto">
          <a:noFill/>
          <a:ln>
            <a:miter lim="800000"/>
            <a:headEnd/>
            <a:tailEnd/>
          </a:ln>
        </p:spPr>
        <p:txBody>
          <a:bodyPr/>
          <a:lstStyle/>
          <a:p>
            <a:fld id="{A8861911-BB1D-47A4-8BE4-EFE390B91E9A}" type="slidenum">
              <a:rPr lang="en-US"/>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OM</a:t>
            </a:r>
            <a:r>
              <a:rPr lang="en-US" baseline="0" dirty="0" smtClean="0"/>
              <a:t> picture right here shows the </a:t>
            </a:r>
            <a:r>
              <a:rPr lang="en-US" baseline="0" dirty="0" err="1" smtClean="0"/>
              <a:t>graphene</a:t>
            </a:r>
            <a:r>
              <a:rPr lang="en-US" baseline="0" dirty="0" smtClean="0"/>
              <a:t> contacted device with </a:t>
            </a:r>
            <a:r>
              <a:rPr lang="en-US" baseline="0" dirty="0" err="1" smtClean="0"/>
              <a:t>hbn</a:t>
            </a:r>
            <a:r>
              <a:rPr lang="en-US" baseline="0" dirty="0" smtClean="0"/>
              <a:t> encapsulation after fabrication.</a:t>
            </a:r>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understand how the </a:t>
            </a:r>
            <a:r>
              <a:rPr lang="en-US" baseline="0" dirty="0" smtClean="0"/>
              <a:t> </a:t>
            </a:r>
            <a:r>
              <a:rPr lang="en-US" baseline="0" dirty="0" err="1" smtClean="0"/>
              <a:t>qaulity</a:t>
            </a:r>
            <a:r>
              <a:rPr lang="en-US" baseline="0" dirty="0" smtClean="0"/>
              <a:t> of contacts without doping, Ids Vs </a:t>
            </a:r>
            <a:r>
              <a:rPr lang="en-US" baseline="0" dirty="0" err="1" smtClean="0"/>
              <a:t>Vds</a:t>
            </a:r>
            <a:r>
              <a:rPr lang="en-US" baseline="0" dirty="0" smtClean="0"/>
              <a:t> curves were </a:t>
            </a:r>
            <a:r>
              <a:rPr lang="en-US" baseline="0" dirty="0" err="1" smtClean="0"/>
              <a:t>meassured</a:t>
            </a:r>
            <a:r>
              <a:rPr lang="en-US" baseline="0" dirty="0" smtClean="0"/>
              <a:t> with fixed various  </a:t>
            </a:r>
            <a:r>
              <a:rPr lang="en-US" baseline="0" dirty="0" err="1" smtClean="0"/>
              <a:t>bg</a:t>
            </a:r>
            <a:r>
              <a:rPr lang="en-US" baseline="0" dirty="0" smtClean="0"/>
              <a:t> voltages at 77K and at room temperature.</a:t>
            </a:r>
          </a:p>
          <a:p>
            <a:r>
              <a:rPr lang="en-US" baseline="0" dirty="0" smtClean="0"/>
              <a:t>At room </a:t>
            </a:r>
            <a:r>
              <a:rPr lang="en-US" baseline="0" dirty="0" err="1" smtClean="0"/>
              <a:t>temmperature</a:t>
            </a:r>
            <a:r>
              <a:rPr lang="en-US" baseline="0" dirty="0" smtClean="0"/>
              <a:t> the curves are linear indicating it already has thermally assisted tunneling current,+ overcome the barrier height. </a:t>
            </a:r>
          </a:p>
          <a:p>
            <a:r>
              <a:rPr lang="en-US" baseline="0" dirty="0" smtClean="0"/>
              <a:t>The device at 77K shows non linear </a:t>
            </a:r>
            <a:r>
              <a:rPr lang="en-US" baseline="0" dirty="0" err="1" smtClean="0"/>
              <a:t>behavious</a:t>
            </a:r>
            <a:r>
              <a:rPr lang="en-US" baseline="0" dirty="0" smtClean="0"/>
              <a:t> at low bias region indicating the </a:t>
            </a:r>
            <a:r>
              <a:rPr lang="en-US" baseline="0" dirty="0" err="1" smtClean="0"/>
              <a:t>existance</a:t>
            </a:r>
            <a:r>
              <a:rPr lang="en-US" baseline="0" dirty="0" smtClean="0"/>
              <a:t> of </a:t>
            </a:r>
            <a:r>
              <a:rPr lang="en-US" baseline="0" dirty="0" err="1" smtClean="0"/>
              <a:t>schootky</a:t>
            </a:r>
            <a:r>
              <a:rPr lang="en-US" baseline="0" dirty="0" smtClean="0"/>
              <a:t> barrier.</a:t>
            </a:r>
          </a:p>
        </p:txBody>
      </p:sp>
      <p:sp>
        <p:nvSpPr>
          <p:cNvPr id="4" name="Slide Number Placeholder 3"/>
          <p:cNvSpPr>
            <a:spLocks noGrp="1"/>
          </p:cNvSpPr>
          <p:nvPr>
            <p:ph type="sldNum" sz="quarter" idx="10"/>
          </p:nvPr>
        </p:nvSpPr>
        <p:spPr/>
        <p:txBody>
          <a:bodyPr/>
          <a:lstStyle/>
          <a:p>
            <a:fld id="{6FE25594-0B46-49C5-8845-B53A21DE758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t>
            </a:r>
            <a:r>
              <a:rPr lang="en-US" dirty="0" err="1" smtClean="0"/>
              <a:t>schametic</a:t>
            </a:r>
            <a:r>
              <a:rPr lang="en-US" dirty="0" smtClean="0"/>
              <a:t> </a:t>
            </a:r>
            <a:r>
              <a:rPr lang="en-US" dirty="0" err="1" smtClean="0"/>
              <a:t>diagramme</a:t>
            </a:r>
            <a:r>
              <a:rPr lang="en-US" dirty="0" smtClean="0"/>
              <a:t> shows how the </a:t>
            </a:r>
            <a:r>
              <a:rPr lang="en-US" dirty="0" err="1" smtClean="0"/>
              <a:t>b.V</a:t>
            </a:r>
            <a:r>
              <a:rPr lang="en-US" dirty="0" smtClean="0"/>
              <a:t> doping make the </a:t>
            </a:r>
            <a:r>
              <a:rPr lang="en-US" dirty="0" err="1" smtClean="0"/>
              <a:t>schottky</a:t>
            </a:r>
            <a:r>
              <a:rPr lang="en-US" dirty="0" smtClean="0"/>
              <a:t> barrier height smaller by tuning the </a:t>
            </a:r>
            <a:r>
              <a:rPr lang="en-US" dirty="0" err="1" smtClean="0"/>
              <a:t>fermi</a:t>
            </a:r>
            <a:r>
              <a:rPr lang="en-US" dirty="0" smtClean="0"/>
              <a:t> level of </a:t>
            </a:r>
            <a:r>
              <a:rPr lang="en-US" dirty="0" err="1" smtClean="0"/>
              <a:t>graphene</a:t>
            </a:r>
            <a:r>
              <a:rPr lang="en-US" dirty="0" smtClean="0"/>
              <a:t> contacts.</a:t>
            </a:r>
          </a:p>
          <a:p>
            <a:r>
              <a:rPr lang="en-US" dirty="0" smtClean="0"/>
              <a:t>Before doping the </a:t>
            </a:r>
            <a:r>
              <a:rPr lang="en-US" dirty="0" err="1" smtClean="0"/>
              <a:t>fermi</a:t>
            </a:r>
            <a:r>
              <a:rPr lang="en-US" dirty="0" smtClean="0"/>
              <a:t> level of </a:t>
            </a:r>
            <a:r>
              <a:rPr lang="en-US" dirty="0" err="1" smtClean="0"/>
              <a:t>graphene</a:t>
            </a:r>
            <a:r>
              <a:rPr lang="en-US" baseline="0" dirty="0" smtClean="0"/>
              <a:t> is at a low position while forming a significance </a:t>
            </a:r>
            <a:r>
              <a:rPr lang="en-US" baseline="0" dirty="0" err="1" smtClean="0"/>
              <a:t>schotky</a:t>
            </a:r>
            <a:r>
              <a:rPr lang="en-US" baseline="0" dirty="0" smtClean="0"/>
              <a:t> barrier height.</a:t>
            </a:r>
          </a:p>
          <a:p>
            <a:r>
              <a:rPr lang="en-US" baseline="0" dirty="0" smtClean="0"/>
              <a:t>B.V doping tune the </a:t>
            </a:r>
            <a:r>
              <a:rPr lang="en-US" baseline="0" dirty="0" err="1" smtClean="0"/>
              <a:t>fermi</a:t>
            </a:r>
            <a:r>
              <a:rPr lang="en-US" baseline="0" dirty="0" smtClean="0"/>
              <a:t> level towards the conduction band minimum of Mos2 such that it makes lower </a:t>
            </a:r>
            <a:r>
              <a:rPr lang="en-US" baseline="0" dirty="0" err="1" smtClean="0"/>
              <a:t>schottky</a:t>
            </a:r>
            <a:r>
              <a:rPr lang="en-US" baseline="0" dirty="0" smtClean="0"/>
              <a:t> barrier height.</a:t>
            </a:r>
            <a:endParaRPr lang="en-US" dirty="0" smtClean="0"/>
          </a:p>
          <a:p>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When the </a:t>
            </a:r>
            <a:r>
              <a:rPr lang="en-US" baseline="0" dirty="0" err="1" smtClean="0"/>
              <a:t>graphene</a:t>
            </a:r>
            <a:r>
              <a:rPr lang="en-US" baseline="0" dirty="0" smtClean="0"/>
              <a:t> contacts doped with B.V, the IV </a:t>
            </a:r>
            <a:r>
              <a:rPr lang="en-US" baseline="0" dirty="0" err="1" smtClean="0"/>
              <a:t>chracterisics</a:t>
            </a:r>
            <a:r>
              <a:rPr lang="en-US" baseline="0" dirty="0" smtClean="0"/>
              <a:t>  become linear even at 77 </a:t>
            </a:r>
            <a:r>
              <a:rPr lang="en-US" baseline="0" dirty="0" err="1" smtClean="0"/>
              <a:t>K.This</a:t>
            </a:r>
            <a:r>
              <a:rPr lang="en-US" baseline="0" dirty="0" smtClean="0"/>
              <a:t> indicates that we achieved low resistance </a:t>
            </a:r>
            <a:r>
              <a:rPr lang="en-US" baseline="0" dirty="0" err="1" smtClean="0"/>
              <a:t>ohmic</a:t>
            </a:r>
            <a:r>
              <a:rPr lang="en-US" baseline="0" dirty="0" smtClean="0"/>
              <a:t> contacts by tuning the </a:t>
            </a:r>
            <a:r>
              <a:rPr lang="en-US" baseline="0" dirty="0" err="1" smtClean="0"/>
              <a:t>graphene</a:t>
            </a:r>
            <a:r>
              <a:rPr lang="en-US" baseline="0" dirty="0" smtClean="0"/>
              <a:t> </a:t>
            </a:r>
            <a:r>
              <a:rPr lang="en-US" baseline="0" dirty="0" err="1" smtClean="0"/>
              <a:t>fermi</a:t>
            </a:r>
            <a:r>
              <a:rPr lang="en-US" baseline="0" dirty="0" smtClean="0"/>
              <a:t> level and making  the  </a:t>
            </a:r>
            <a:r>
              <a:rPr lang="en-US" baseline="0" dirty="0" err="1" smtClean="0"/>
              <a:t>schottky</a:t>
            </a:r>
            <a:r>
              <a:rPr lang="en-US" baseline="0" dirty="0" smtClean="0"/>
              <a:t> barrier height smaller.</a:t>
            </a:r>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6FE25594-0B46-49C5-8845-B53A21DE758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have a comparison of </a:t>
            </a:r>
            <a:r>
              <a:rPr lang="en-US" dirty="0" err="1" smtClean="0"/>
              <a:t>backgate</a:t>
            </a:r>
            <a:r>
              <a:rPr lang="en-US" dirty="0" smtClean="0"/>
              <a:t> dependency</a:t>
            </a:r>
            <a:r>
              <a:rPr lang="en-US" baseline="0" dirty="0" smtClean="0"/>
              <a:t> curves of the same device with and without B.V  </a:t>
            </a:r>
            <a:r>
              <a:rPr lang="en-US" baseline="0" dirty="0" err="1" smtClean="0"/>
              <a:t>doping.The</a:t>
            </a:r>
            <a:r>
              <a:rPr lang="en-US" baseline="0" dirty="0" smtClean="0"/>
              <a:t> </a:t>
            </a:r>
            <a:r>
              <a:rPr lang="en-US" baseline="0" dirty="0" err="1" smtClean="0"/>
              <a:t>undoped</a:t>
            </a:r>
            <a:r>
              <a:rPr lang="en-US" baseline="0" dirty="0" smtClean="0"/>
              <a:t> device shows metal to insulator transition behavior below 180K.The device after doping shows </a:t>
            </a:r>
            <a:r>
              <a:rPr lang="en-US" baseline="0" dirty="0" err="1" smtClean="0"/>
              <a:t>metalic</a:t>
            </a:r>
            <a:r>
              <a:rPr lang="en-US" baseline="0" dirty="0" smtClean="0"/>
              <a:t> behavior for entire temperature range.</a:t>
            </a:r>
          </a:p>
          <a:p>
            <a:endParaRPr lang="en-US" baseline="0" dirty="0" smtClean="0"/>
          </a:p>
          <a:p>
            <a:r>
              <a:rPr lang="en-US" baseline="0" dirty="0" smtClean="0"/>
              <a:t>The maximum current at 77K improves approximately by factor of 10.The dash line over here in this curve shows the linear region we used to calculate the mobility. </a:t>
            </a:r>
            <a:endParaRPr lang="en-US" dirty="0"/>
          </a:p>
        </p:txBody>
      </p:sp>
      <p:sp>
        <p:nvSpPr>
          <p:cNvPr id="4" name="Slide Number Placeholder 3"/>
          <p:cNvSpPr>
            <a:spLocks noGrp="1"/>
          </p:cNvSpPr>
          <p:nvPr>
            <p:ph type="sldNum" sz="quarter" idx="10"/>
          </p:nvPr>
        </p:nvSpPr>
        <p:spPr/>
        <p:txBody>
          <a:bodyPr/>
          <a:lstStyle/>
          <a:p>
            <a:fld id="{6FE25594-0B46-49C5-8845-B53A21DE758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AA2C3E5-ADBE-4398-B72D-DCBB4951AA1B}" type="datetime1">
              <a:rPr lang="en-US" smtClean="0"/>
              <a:pPr/>
              <a:t>1/29/2016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0BE86A2-B1DF-426D-848B-5EB3FDB6B15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A0D9C60-C214-44E0-82C6-64A2F22BA623}" type="datetime1">
              <a:rPr lang="en-US" smtClean="0"/>
              <a:pPr/>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03EBDC-55B9-4FC9-A6E4-A63162C5C375}" type="datetime1">
              <a:rPr lang="en-US" smtClean="0"/>
              <a:pPr/>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707841D-2FDA-42BB-8D6C-29F990BA5931}" type="datetime1">
              <a:rPr lang="en-US" smtClean="0"/>
              <a:pPr/>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563B485-B38F-45C2-9BAF-E7AA5C7E74AE}" type="datetime1">
              <a:rPr lang="en-US" smtClean="0"/>
              <a:pPr/>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E86A2-B1DF-426D-848B-5EB3FDB6B15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1DF068F-2BDE-4F44-91E0-FCB823391A3B}" type="datetime1">
              <a:rPr lang="en-US" smtClean="0"/>
              <a:pPr/>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ADBE334-00EE-4716-B9AA-4F51936FAE29}" type="datetime1">
              <a:rPr lang="en-US" smtClean="0"/>
              <a:pPr/>
              <a:t>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ECECC79-FF39-4E85-B897-3C8272753EDC}" type="datetime1">
              <a:rPr lang="en-US" smtClean="0"/>
              <a:pPr/>
              <a:t>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4723B-4A64-468E-9EBD-37F768F8B342}" type="datetime1">
              <a:rPr lang="en-US" smtClean="0"/>
              <a:pPr/>
              <a:t>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EF28074-3ED5-4BC3-9B81-8EE73A30C8FD}" type="datetime1">
              <a:rPr lang="en-US" smtClean="0"/>
              <a:pPr/>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E86A2-B1DF-426D-848B-5EB3FDB6B15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CFDFE5-E6D6-4593-BAE6-7C07AA671B36}" type="datetime1">
              <a:rPr lang="en-US" smtClean="0"/>
              <a:pPr/>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70BE86A2-B1DF-426D-848B-5EB3FDB6B15D}"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DB6A8FC-D665-4AC3-BE79-A6D619F5EEEB}" type="datetime1">
              <a:rPr lang="en-US" smtClean="0"/>
              <a:pPr/>
              <a:t>1/29/2016</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0BE86A2-B1DF-426D-848B-5EB3FDB6B15D}"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zazzle.com/nsf_logo_by_request_sticker-217012079404064938?CMPN=ShoppingGoogleBase&amp;rf=2387309541449811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8610600" cy="5715000"/>
          </a:xfrm>
        </p:spPr>
        <p:txBody>
          <a:bodyPr>
            <a:normAutofit/>
          </a:bodyPr>
          <a:lstStyle/>
          <a:p>
            <a:pPr algn="ctr">
              <a:defRPr/>
            </a:pPr>
            <a:r>
              <a:rPr lang="en-US" sz="4000" dirty="0"/>
              <a:t>Improved Performance </a:t>
            </a:r>
            <a:r>
              <a:rPr lang="en-US" sz="4000" dirty="0" smtClean="0"/>
              <a:t>in </a:t>
            </a:r>
            <a:r>
              <a:rPr lang="en-US" sz="4000" dirty="0" err="1" smtClean="0"/>
              <a:t>hBN</a:t>
            </a:r>
            <a:r>
              <a:rPr lang="en-US" sz="4000" dirty="0" smtClean="0"/>
              <a:t> encapsulated </a:t>
            </a:r>
            <a:r>
              <a:rPr lang="en-US" sz="4000" dirty="0"/>
              <a:t>MoS</a:t>
            </a:r>
            <a:r>
              <a:rPr lang="en-US" sz="4000" baseline="-25000" dirty="0"/>
              <a:t>2</a:t>
            </a:r>
            <a:r>
              <a:rPr lang="en-US" sz="4000" dirty="0"/>
              <a:t> Field-Effect </a:t>
            </a:r>
            <a:r>
              <a:rPr lang="en-US" sz="4000" dirty="0" smtClean="0"/>
              <a:t>Transistors </a:t>
            </a:r>
            <a:r>
              <a:rPr lang="en-US" sz="4000" dirty="0"/>
              <a:t>Contacted by Highly Doped Graphene </a:t>
            </a:r>
            <a:r>
              <a:rPr lang="en-US" sz="4000" dirty="0" smtClean="0"/>
              <a:t>Electrodes. </a:t>
            </a:r>
            <a:r>
              <a:rPr lang="en-US" sz="4000" dirty="0" smtClean="0">
                <a:solidFill>
                  <a:schemeClr val="tx1"/>
                </a:solidFill>
              </a:rPr>
              <a:t/>
            </a:r>
            <a:br>
              <a:rPr lang="en-US" sz="4000" dirty="0" smtClean="0">
                <a:solidFill>
                  <a:schemeClr val="tx1"/>
                </a:solidFill>
              </a:rPr>
            </a:br>
            <a:r>
              <a:rPr lang="en-US" sz="3100" dirty="0" smtClean="0">
                <a:solidFill>
                  <a:schemeClr val="tx1"/>
                </a:solidFill>
                <a:latin typeface="Arial" pitchFamily="34" charset="0"/>
                <a:cs typeface="Arial" pitchFamily="34" charset="0"/>
              </a:rPr>
              <a:t> </a:t>
            </a:r>
            <a:br>
              <a:rPr lang="en-US" sz="3100" dirty="0" smtClean="0">
                <a:solidFill>
                  <a:schemeClr val="tx1"/>
                </a:solidFill>
                <a:latin typeface="Arial" pitchFamily="34" charset="0"/>
                <a:cs typeface="Arial" pitchFamily="34" charset="0"/>
              </a:rPr>
            </a:br>
            <a:r>
              <a:rPr lang="en-US" sz="2400" u="sng" dirty="0" err="1" smtClean="0">
                <a:solidFill>
                  <a:schemeClr val="bg1"/>
                </a:solidFill>
              </a:rPr>
              <a:t>Meeghage</a:t>
            </a:r>
            <a:r>
              <a:rPr lang="en-US" sz="2400" u="sng" dirty="0" smtClean="0">
                <a:solidFill>
                  <a:schemeClr val="bg1"/>
                </a:solidFill>
              </a:rPr>
              <a:t> </a:t>
            </a:r>
            <a:r>
              <a:rPr lang="en-US" sz="2400" u="sng" dirty="0" err="1" smtClean="0">
                <a:solidFill>
                  <a:schemeClr val="bg1"/>
                </a:solidFill>
              </a:rPr>
              <a:t>Madusanka</a:t>
            </a:r>
            <a:r>
              <a:rPr lang="en-US" sz="2400" u="sng" dirty="0" smtClean="0">
                <a:solidFill>
                  <a:schemeClr val="bg1"/>
                </a:solidFill>
              </a:rPr>
              <a:t> </a:t>
            </a:r>
            <a:r>
              <a:rPr lang="en-US" sz="2400" u="sng" dirty="0" err="1" smtClean="0">
                <a:solidFill>
                  <a:schemeClr val="bg1"/>
                </a:solidFill>
              </a:rPr>
              <a:t>Perera</a:t>
            </a:r>
            <a:r>
              <a:rPr lang="en-US" sz="2400" u="sng" dirty="0" smtClean="0">
                <a:solidFill>
                  <a:schemeClr val="bg1"/>
                </a:solidFill>
              </a:rPr>
              <a:t>, </a:t>
            </a:r>
            <a:r>
              <a:rPr lang="en-US" sz="2200" dirty="0" err="1" smtClean="0">
                <a:solidFill>
                  <a:schemeClr val="bg1"/>
                </a:solidFill>
              </a:rPr>
              <a:t>Hsun</a:t>
            </a:r>
            <a:r>
              <a:rPr lang="en-US" sz="2200" dirty="0" smtClean="0">
                <a:solidFill>
                  <a:schemeClr val="bg1"/>
                </a:solidFill>
              </a:rPr>
              <a:t>-Jen Chuang, </a:t>
            </a:r>
            <a:r>
              <a:rPr lang="en-US" sz="2200" dirty="0" err="1" smtClean="0">
                <a:solidFill>
                  <a:schemeClr val="bg1"/>
                </a:solidFill>
              </a:rPr>
              <a:t>Bhim</a:t>
            </a:r>
            <a:r>
              <a:rPr lang="en-US" sz="2200" dirty="0" smtClean="0">
                <a:solidFill>
                  <a:schemeClr val="bg1"/>
                </a:solidFill>
              </a:rPr>
              <a:t> Prasad </a:t>
            </a:r>
            <a:r>
              <a:rPr lang="en-US" sz="2200" dirty="0" err="1" smtClean="0">
                <a:solidFill>
                  <a:schemeClr val="bg1"/>
                </a:solidFill>
              </a:rPr>
              <a:t>Chamlagain</a:t>
            </a:r>
            <a:r>
              <a:rPr lang="en-US" sz="2200" dirty="0" smtClean="0">
                <a:solidFill>
                  <a:schemeClr val="bg1"/>
                </a:solidFill>
              </a:rPr>
              <a:t> and </a:t>
            </a:r>
            <a:r>
              <a:rPr lang="en-US" sz="2200" dirty="0" err="1" smtClean="0">
                <a:solidFill>
                  <a:schemeClr val="bg1"/>
                </a:solidFill>
              </a:rPr>
              <a:t>Zhixian</a:t>
            </a:r>
            <a:r>
              <a:rPr lang="en-US" sz="2200" dirty="0" smtClean="0">
                <a:solidFill>
                  <a:schemeClr val="bg1"/>
                </a:solidFill>
              </a:rPr>
              <a:t> Zhou* </a:t>
            </a:r>
            <a:r>
              <a:rPr lang="en-US" sz="2000" dirty="0" smtClean="0">
                <a:solidFill>
                  <a:schemeClr val="bg1"/>
                </a:solidFill>
                <a:latin typeface="Arial" pitchFamily="34" charset="0"/>
                <a:cs typeface="Arial" pitchFamily="34" charset="0"/>
              </a:rPr>
              <a:t/>
            </a:r>
            <a:br>
              <a:rPr lang="en-US" sz="2000" dirty="0" smtClean="0">
                <a:solidFill>
                  <a:schemeClr val="bg1"/>
                </a:solidFill>
                <a:latin typeface="Arial" pitchFamily="34" charset="0"/>
                <a:cs typeface="Arial" pitchFamily="34" charset="0"/>
              </a:rPr>
            </a:br>
            <a:r>
              <a:rPr lang="en-US" sz="2400" dirty="0" smtClean="0">
                <a:solidFill>
                  <a:schemeClr val="bg1"/>
                </a:solidFill>
                <a:latin typeface="Arial" pitchFamily="34" charset="0"/>
                <a:cs typeface="Arial" pitchFamily="34" charset="0"/>
              </a:rPr>
              <a:t>(</a:t>
            </a:r>
            <a:r>
              <a:rPr lang="en-US" sz="2400" dirty="0" smtClean="0">
                <a:solidFill>
                  <a:schemeClr val="bg1"/>
                </a:solidFill>
              </a:rPr>
              <a:t>Department of Physics and Astronomy, Wayne State University)</a:t>
            </a:r>
            <a:r>
              <a:rPr lang="en-US" sz="2000" dirty="0" smtClean="0">
                <a:solidFill>
                  <a:schemeClr val="bg1"/>
                </a:solidFill>
              </a:rPr>
              <a:t/>
            </a:r>
            <a:br>
              <a:rPr lang="en-US" sz="2000" dirty="0" smtClean="0">
                <a:solidFill>
                  <a:schemeClr val="bg1"/>
                </a:solidFill>
              </a:rPr>
            </a:br>
            <a:r>
              <a:rPr lang="en-US" sz="1800" dirty="0" smtClean="0">
                <a:solidFill>
                  <a:schemeClr val="tx1"/>
                </a:solidFill>
                <a:latin typeface="Times New Roman" pitchFamily="18" charset="0"/>
              </a:rPr>
              <a:t/>
            </a:r>
            <a:br>
              <a:rPr lang="en-US" sz="1800" dirty="0" smtClean="0">
                <a:solidFill>
                  <a:schemeClr val="tx1"/>
                </a:solidFill>
                <a:latin typeface="Times New Roman" pitchFamily="18" charset="0"/>
              </a:rPr>
            </a:br>
            <a:r>
              <a:rPr lang="en-US" sz="4000" dirty="0" smtClean="0">
                <a:solidFill>
                  <a:schemeClr val="tx1"/>
                </a:solidFill>
              </a:rPr>
              <a:t/>
            </a:r>
            <a:br>
              <a:rPr lang="en-US" sz="4000" dirty="0" smtClean="0">
                <a:solidFill>
                  <a:schemeClr val="tx1"/>
                </a:solidFill>
              </a:rPr>
            </a:br>
            <a:endParaRPr lang="en-US" sz="1800" dirty="0" smtClean="0">
              <a:solidFill>
                <a:schemeClr val="tx1"/>
              </a:solidFill>
              <a:latin typeface="Times New Roman" pitchFamily="18" charset="0"/>
            </a:endParaRPr>
          </a:p>
        </p:txBody>
      </p:sp>
      <p:sp>
        <p:nvSpPr>
          <p:cNvPr id="8" name="Slide Number Placeholder 7"/>
          <p:cNvSpPr>
            <a:spLocks noGrp="1"/>
          </p:cNvSpPr>
          <p:nvPr>
            <p:ph type="sldNum" sz="quarter" idx="12"/>
          </p:nvPr>
        </p:nvSpPr>
        <p:spPr/>
        <p:txBody>
          <a:bodyPr/>
          <a:lstStyle/>
          <a:p>
            <a:pPr>
              <a:defRPr/>
            </a:pPr>
            <a:fld id="{82F22F91-458D-4E2D-900A-879EDEE39012}" type="slidenum">
              <a:rPr lang="en-US"/>
              <a:pPr>
                <a:defRPr/>
              </a:pPr>
              <a:t>1</a:t>
            </a:fld>
            <a:endParaRPr lang="en-US"/>
          </a:p>
        </p:txBody>
      </p:sp>
      <p:pic>
        <p:nvPicPr>
          <p:cNvPr id="5125" name="Picture 6" descr="&lt;em&gt;Nsf Logo&lt;/em&gt; By Request Round Stickers">
            <a:hlinkClick r:id="rId3"/>
          </p:cNvPr>
          <p:cNvPicPr>
            <a:picLocks noChangeAspect="1" noChangeArrowheads="1"/>
          </p:cNvPicPr>
          <p:nvPr/>
        </p:nvPicPr>
        <p:blipFill>
          <a:blip r:embed="rId4" cstate="print"/>
          <a:srcRect/>
          <a:stretch>
            <a:fillRect/>
          </a:stretch>
        </p:blipFill>
        <p:spPr bwMode="auto">
          <a:xfrm>
            <a:off x="381000" y="5562600"/>
            <a:ext cx="1143000" cy="1143000"/>
          </a:xfrm>
          <a:prstGeom prst="rect">
            <a:avLst/>
          </a:prstGeom>
          <a:noFill/>
          <a:ln w="9525">
            <a:noFill/>
            <a:miter lim="800000"/>
            <a:headEnd/>
            <a:tailEnd/>
          </a:ln>
        </p:spPr>
      </p:pic>
      <p:pic>
        <p:nvPicPr>
          <p:cNvPr id="5127" name="Picture 6" descr="wayne state-1.jpg"/>
          <p:cNvPicPr>
            <a:picLocks noChangeAspect="1"/>
          </p:cNvPicPr>
          <p:nvPr/>
        </p:nvPicPr>
        <p:blipFill>
          <a:blip r:embed="rId5" cstate="print"/>
          <a:srcRect/>
          <a:stretch>
            <a:fillRect/>
          </a:stretch>
        </p:blipFill>
        <p:spPr bwMode="auto">
          <a:xfrm>
            <a:off x="7848600" y="5486400"/>
            <a:ext cx="1066800" cy="110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915400" cy="838200"/>
          </a:xfrm>
        </p:spPr>
        <p:txBody>
          <a:bodyPr>
            <a:noAutofit/>
          </a:bodyPr>
          <a:lstStyle/>
          <a:p>
            <a:r>
              <a:rPr lang="en-US" sz="4000" dirty="0" smtClean="0"/>
              <a:t>2-probe mobility before and  after BV doping of graphene contacts</a:t>
            </a:r>
            <a:endParaRPr lang="en-US" sz="4000" dirty="0"/>
          </a:p>
        </p:txBody>
      </p:sp>
      <p:pic>
        <p:nvPicPr>
          <p:cNvPr id="5122" name="Picture 2"/>
          <p:cNvPicPr>
            <a:picLocks noGrp="1" noChangeAspect="1" noChangeArrowheads="1"/>
          </p:cNvPicPr>
          <p:nvPr>
            <p:ph idx="1"/>
          </p:nvPr>
        </p:nvPicPr>
        <p:blipFill>
          <a:blip r:embed="rId3" cstate="print"/>
          <a:srcRect t="20145" r="3897"/>
          <a:stretch>
            <a:fillRect/>
          </a:stretch>
        </p:blipFill>
        <p:spPr bwMode="auto">
          <a:xfrm>
            <a:off x="1447800" y="2133600"/>
            <a:ext cx="5307366" cy="4038600"/>
          </a:xfrm>
          <a:prstGeom prst="rect">
            <a:avLst/>
          </a:prstGeom>
          <a:noFill/>
          <a:ln w="9525">
            <a:noFill/>
            <a:miter lim="800000"/>
            <a:headEnd/>
            <a:tailEnd/>
          </a:ln>
          <a:effectLst/>
        </p:spPr>
      </p:pic>
      <p:sp>
        <p:nvSpPr>
          <p:cNvPr id="6" name="TextBox 5"/>
          <p:cNvSpPr txBox="1"/>
          <p:nvPr/>
        </p:nvSpPr>
        <p:spPr>
          <a:xfrm>
            <a:off x="5257800" y="2743200"/>
            <a:ext cx="981744" cy="369332"/>
          </a:xfrm>
          <a:prstGeom prst="rect">
            <a:avLst/>
          </a:prstGeom>
          <a:noFill/>
        </p:spPr>
        <p:txBody>
          <a:bodyPr wrap="none" rtlCol="0">
            <a:spAutoFit/>
          </a:bodyPr>
          <a:lstStyle/>
          <a:p>
            <a:r>
              <a:rPr lang="en-US" dirty="0" smtClean="0"/>
              <a:t>2 probe </a:t>
            </a:r>
            <a:endParaRPr lang="en-US" dirty="0"/>
          </a:p>
        </p:txBody>
      </p:sp>
      <p:sp>
        <p:nvSpPr>
          <p:cNvPr id="5" name="Slide Number Placeholder 4"/>
          <p:cNvSpPr>
            <a:spLocks noGrp="1"/>
          </p:cNvSpPr>
          <p:nvPr>
            <p:ph type="sldNum" sz="quarter" idx="12"/>
          </p:nvPr>
        </p:nvSpPr>
        <p:spPr/>
        <p:txBody>
          <a:bodyPr/>
          <a:lstStyle/>
          <a:p>
            <a:fld id="{70BE86A2-B1DF-426D-848B-5EB3FDB6B15D}" type="slidenum">
              <a:rPr lang="en-US" smtClean="0"/>
              <a:pPr/>
              <a:t>10</a:t>
            </a:fld>
            <a:endParaRPr lang="en-US"/>
          </a:p>
        </p:txBody>
      </p:sp>
      <p:sp>
        <p:nvSpPr>
          <p:cNvPr id="7" name="TextBox 6"/>
          <p:cNvSpPr txBox="1"/>
          <p:nvPr/>
        </p:nvSpPr>
        <p:spPr>
          <a:xfrm>
            <a:off x="2819400" y="4495800"/>
            <a:ext cx="1371600"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rgbClr val="FF0000"/>
                </a:solidFill>
              </a:rPr>
              <a:t>Bare</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Physics\Fall 2014\MoS2 covered with patterened h-BN\10-09-14 No.01\pics\After lifing off\100x.jpg"/>
          <p:cNvPicPr>
            <a:picLocks noChangeAspect="1" noChangeArrowheads="1"/>
          </p:cNvPicPr>
          <p:nvPr/>
        </p:nvPicPr>
        <p:blipFill>
          <a:blip r:embed="rId3" cstate="print"/>
          <a:srcRect l="31342" t="30584" r="30877" b="19385"/>
          <a:stretch>
            <a:fillRect/>
          </a:stretch>
        </p:blipFill>
        <p:spPr bwMode="auto">
          <a:xfrm>
            <a:off x="304800" y="3047999"/>
            <a:ext cx="3352800" cy="3330221"/>
          </a:xfrm>
          <a:prstGeom prst="rect">
            <a:avLst/>
          </a:prstGeom>
          <a:noFill/>
        </p:spPr>
      </p:pic>
      <p:sp>
        <p:nvSpPr>
          <p:cNvPr id="10" name="Subtitle 2"/>
          <p:cNvSpPr>
            <a:spLocks noGrp="1"/>
          </p:cNvSpPr>
          <p:nvPr>
            <p:ph idx="1"/>
          </p:nvPr>
        </p:nvSpPr>
        <p:spPr>
          <a:xfrm>
            <a:off x="3886200" y="4114800"/>
            <a:ext cx="5105400" cy="1752600"/>
          </a:xfrm>
        </p:spPr>
        <p:txBody>
          <a:bodyPr>
            <a:normAutofit/>
          </a:bodyPr>
          <a:lstStyle/>
          <a:p>
            <a:r>
              <a:rPr lang="en-US" sz="2000" dirty="0" smtClean="0"/>
              <a:t>Inner electrode separation (L): 2.4 um</a:t>
            </a:r>
          </a:p>
          <a:p>
            <a:r>
              <a:rPr lang="en-US" sz="2000" dirty="0" smtClean="0"/>
              <a:t>Channel Width(W): 2.5 um</a:t>
            </a:r>
          </a:p>
          <a:p>
            <a:r>
              <a:rPr lang="en-US" sz="2000" dirty="0" smtClean="0"/>
              <a:t>Channel length(length of </a:t>
            </a:r>
            <a:r>
              <a:rPr lang="en-US" sz="2000" dirty="0" err="1" smtClean="0"/>
              <a:t>hBN</a:t>
            </a:r>
            <a:r>
              <a:rPr lang="en-US" sz="2000" dirty="0" smtClean="0"/>
              <a:t>)= 7.32 um</a:t>
            </a:r>
          </a:p>
          <a:p>
            <a:r>
              <a:rPr lang="en-US" sz="2000" dirty="0" smtClean="0"/>
              <a:t>d= 4.9 nm</a:t>
            </a:r>
          </a:p>
          <a:p>
            <a:endParaRPr lang="en-US" dirty="0" smtClean="0"/>
          </a:p>
          <a:p>
            <a:endParaRPr lang="en-US" dirty="0" smtClean="0"/>
          </a:p>
          <a:p>
            <a:endParaRPr lang="en-US" dirty="0"/>
          </a:p>
        </p:txBody>
      </p:sp>
      <p:sp>
        <p:nvSpPr>
          <p:cNvPr id="12" name="TextBox 11"/>
          <p:cNvSpPr txBox="1"/>
          <p:nvPr/>
        </p:nvSpPr>
        <p:spPr>
          <a:xfrm>
            <a:off x="381000" y="990600"/>
            <a:ext cx="8305800" cy="1569660"/>
          </a:xfrm>
          <a:prstGeom prst="rect">
            <a:avLst/>
          </a:prstGeom>
          <a:noFill/>
        </p:spPr>
        <p:txBody>
          <a:bodyPr wrap="square" rtlCol="0">
            <a:spAutoFit/>
          </a:bodyPr>
          <a:lstStyle/>
          <a:p>
            <a:r>
              <a:rPr lang="en-US" sz="3200" dirty="0" smtClean="0">
                <a:solidFill>
                  <a:schemeClr val="tx2"/>
                </a:solidFill>
              </a:rPr>
              <a:t>Four probe MoS2 FET ,to understand the intrinsic transport properties  and scattering mechanisms</a:t>
            </a:r>
            <a:endParaRPr lang="en-US" sz="3200" dirty="0">
              <a:solidFill>
                <a:schemeClr val="tx2"/>
              </a:solidFill>
            </a:endParaRPr>
          </a:p>
        </p:txBody>
      </p:sp>
      <p:sp>
        <p:nvSpPr>
          <p:cNvPr id="5" name="Slide Number Placeholder 4"/>
          <p:cNvSpPr>
            <a:spLocks noGrp="1"/>
          </p:cNvSpPr>
          <p:nvPr>
            <p:ph type="sldNum" sz="quarter" idx="12"/>
          </p:nvPr>
        </p:nvSpPr>
        <p:spPr/>
        <p:txBody>
          <a:bodyPr/>
          <a:lstStyle/>
          <a:p>
            <a:fld id="{70BE86A2-B1DF-426D-848B-5EB3FDB6B15D}"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229600" cy="1143000"/>
          </a:xfrm>
        </p:spPr>
        <p:txBody>
          <a:bodyPr>
            <a:noAutofit/>
          </a:bodyPr>
          <a:lstStyle/>
          <a:p>
            <a:r>
              <a:rPr lang="en-US" sz="4000" dirty="0" smtClean="0"/>
              <a:t>4-probe conductivity vs. gate-voltage of graphene contacted MoS</a:t>
            </a:r>
            <a:r>
              <a:rPr lang="en-US" sz="4000" baseline="-25000" dirty="0" smtClean="0"/>
              <a:t>2</a:t>
            </a:r>
            <a:endParaRPr lang="en-US" sz="4000" baseline="-25000" dirty="0"/>
          </a:p>
        </p:txBody>
      </p:sp>
      <p:pic>
        <p:nvPicPr>
          <p:cNvPr id="4098" name="Picture 2"/>
          <p:cNvPicPr>
            <a:picLocks noChangeAspect="1" noChangeArrowheads="1"/>
          </p:cNvPicPr>
          <p:nvPr/>
        </p:nvPicPr>
        <p:blipFill>
          <a:blip r:embed="rId3" cstate="print"/>
          <a:srcRect l="13427" t="15327" r="12438"/>
          <a:stretch>
            <a:fillRect/>
          </a:stretch>
        </p:blipFill>
        <p:spPr bwMode="auto">
          <a:xfrm>
            <a:off x="1676400" y="2057400"/>
            <a:ext cx="5562600" cy="4165768"/>
          </a:xfrm>
          <a:prstGeom prst="rect">
            <a:avLst/>
          </a:prstGeom>
          <a:noFill/>
          <a:ln w="9525">
            <a:noFill/>
            <a:miter lim="800000"/>
            <a:headEnd/>
            <a:tailEnd/>
          </a:ln>
          <a:effectLst/>
        </p:spPr>
      </p:pic>
      <p:cxnSp>
        <p:nvCxnSpPr>
          <p:cNvPr id="7" name="Straight Connector 6"/>
          <p:cNvCxnSpPr/>
          <p:nvPr/>
        </p:nvCxnSpPr>
        <p:spPr>
          <a:xfrm flipV="1">
            <a:off x="3124200" y="2667000"/>
            <a:ext cx="3048000" cy="266700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70BE86A2-B1DF-426D-848B-5EB3FDB6B15D}" type="slidenum">
              <a:rPr lang="en-US" smtClean="0"/>
              <a:pPr/>
              <a:t>12</a:t>
            </a:fld>
            <a:endParaRPr lang="en-US"/>
          </a:p>
        </p:txBody>
      </p:sp>
      <p:cxnSp>
        <p:nvCxnSpPr>
          <p:cNvPr id="9" name="Straight Arrow Connector 8"/>
          <p:cNvCxnSpPr/>
          <p:nvPr/>
        </p:nvCxnSpPr>
        <p:spPr>
          <a:xfrm flipH="1" flipV="1">
            <a:off x="5791200" y="2743200"/>
            <a:ext cx="685800" cy="2667000"/>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124200" y="3200400"/>
            <a:ext cx="9144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Bare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610600" cy="1143000"/>
          </a:xfrm>
        </p:spPr>
        <p:txBody>
          <a:bodyPr>
            <a:noAutofit/>
          </a:bodyPr>
          <a:lstStyle/>
          <a:p>
            <a:r>
              <a:rPr lang="en-US" sz="4000" dirty="0" smtClean="0"/>
              <a:t>4 –probe mobility of h-BN encapsulated MoS</a:t>
            </a:r>
            <a:r>
              <a:rPr lang="en-US" sz="4000" baseline="-25000" dirty="0" smtClean="0"/>
              <a:t>2</a:t>
            </a:r>
            <a:r>
              <a:rPr lang="en-US" sz="4000" dirty="0" smtClean="0"/>
              <a:t> independent of graphene contact doping </a:t>
            </a:r>
            <a:endParaRPr lang="en-US" sz="4000" dirty="0"/>
          </a:p>
        </p:txBody>
      </p:sp>
      <p:pic>
        <p:nvPicPr>
          <p:cNvPr id="12290" name="Picture 2"/>
          <p:cNvPicPr>
            <a:picLocks noGrp="1" noChangeAspect="1" noChangeArrowheads="1"/>
          </p:cNvPicPr>
          <p:nvPr>
            <p:ph idx="1"/>
          </p:nvPr>
        </p:nvPicPr>
        <p:blipFill>
          <a:blip r:embed="rId3" cstate="print"/>
          <a:srcRect/>
          <a:stretch>
            <a:fillRect/>
          </a:stretch>
        </p:blipFill>
        <p:spPr bwMode="auto">
          <a:xfrm>
            <a:off x="1447800" y="609600"/>
            <a:ext cx="6096000" cy="552132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0BE86A2-B1DF-426D-848B-5EB3FDB6B15D}" type="slidenum">
              <a:rPr lang="en-US" smtClean="0"/>
              <a:pPr/>
              <a:t>13</a:t>
            </a:fld>
            <a:endParaRPr lang="en-US"/>
          </a:p>
        </p:txBody>
      </p:sp>
      <p:sp>
        <p:nvSpPr>
          <p:cNvPr id="5" name="TextBox 4"/>
          <p:cNvSpPr txBox="1"/>
          <p:nvPr/>
        </p:nvSpPr>
        <p:spPr>
          <a:xfrm>
            <a:off x="3886200" y="2514600"/>
            <a:ext cx="9906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chemeClr val="accent1"/>
                </a:solidFill>
              </a:rPr>
              <a:t>Bare</a:t>
            </a:r>
            <a:endParaRPr lang="en-US" b="1" dirty="0">
              <a:solidFill>
                <a:schemeClr val="accent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pPr algn="ctr"/>
            <a:r>
              <a:rPr lang="en-US" sz="4400" dirty="0" smtClean="0"/>
              <a:t>Conclusions</a:t>
            </a:r>
            <a:endParaRPr lang="en-US" sz="4400" dirty="0"/>
          </a:p>
        </p:txBody>
      </p:sp>
      <p:sp>
        <p:nvSpPr>
          <p:cNvPr id="3" name="Content Placeholder 2"/>
          <p:cNvSpPr>
            <a:spLocks noGrp="1"/>
          </p:cNvSpPr>
          <p:nvPr>
            <p:ph idx="1"/>
          </p:nvPr>
        </p:nvSpPr>
        <p:spPr>
          <a:xfrm>
            <a:off x="533400" y="1600200"/>
            <a:ext cx="8229600" cy="4389120"/>
          </a:xfrm>
        </p:spPr>
        <p:txBody>
          <a:bodyPr/>
          <a:lstStyle/>
          <a:p>
            <a:r>
              <a:rPr lang="en-US" dirty="0" smtClean="0"/>
              <a:t>Used molecular doping on </a:t>
            </a:r>
            <a:r>
              <a:rPr lang="en-US" dirty="0" err="1" smtClean="0"/>
              <a:t>graphene</a:t>
            </a:r>
            <a:r>
              <a:rPr lang="en-US" dirty="0" smtClean="0"/>
              <a:t> to reduce the </a:t>
            </a:r>
            <a:r>
              <a:rPr lang="en-US" dirty="0" err="1" smtClean="0"/>
              <a:t>Schottky</a:t>
            </a:r>
            <a:r>
              <a:rPr lang="en-US" dirty="0" smtClean="0"/>
              <a:t> barrier height at </a:t>
            </a:r>
            <a:r>
              <a:rPr lang="en-US" dirty="0" err="1" smtClean="0"/>
              <a:t>graphene</a:t>
            </a:r>
            <a:r>
              <a:rPr lang="en-US" dirty="0" smtClean="0"/>
              <a:t>/MoS2 contacts</a:t>
            </a:r>
          </a:p>
          <a:p>
            <a:endParaRPr lang="en-US" dirty="0" smtClean="0"/>
          </a:p>
          <a:p>
            <a:r>
              <a:rPr lang="en-US" dirty="0" smtClean="0"/>
              <a:t>Highly doped graphene contacts lead to improve MoS2 device performance</a:t>
            </a:r>
          </a:p>
          <a:p>
            <a:pPr>
              <a:buNone/>
            </a:pPr>
            <a:endParaRPr lang="en-US" dirty="0" smtClean="0"/>
          </a:p>
          <a:p>
            <a:r>
              <a:rPr lang="en-US" dirty="0" smtClean="0"/>
              <a:t>Nearly intrinsic electrical transport has seen in </a:t>
            </a:r>
            <a:r>
              <a:rPr lang="en-US" dirty="0" err="1" smtClean="0"/>
              <a:t>hBN</a:t>
            </a:r>
            <a:r>
              <a:rPr lang="en-US" dirty="0" smtClean="0"/>
              <a:t> encapsulated MoS2, which is independent of contact doping.</a:t>
            </a:r>
          </a:p>
          <a:p>
            <a:pPr>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0BE86A2-B1DF-426D-848B-5EB3FDB6B15D}" type="slidenum">
              <a:rPr lang="en-US" smtClean="0"/>
              <a:pPr/>
              <a:t>14</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Outline</a:t>
            </a:r>
            <a:endParaRPr lang="en-US" dirty="0"/>
          </a:p>
        </p:txBody>
      </p:sp>
      <p:sp>
        <p:nvSpPr>
          <p:cNvPr id="3" name="Content Placeholder 2"/>
          <p:cNvSpPr>
            <a:spLocks noGrp="1"/>
          </p:cNvSpPr>
          <p:nvPr>
            <p:ph idx="1"/>
          </p:nvPr>
        </p:nvSpPr>
        <p:spPr>
          <a:xfrm>
            <a:off x="152400" y="1447800"/>
            <a:ext cx="8458200" cy="4389437"/>
          </a:xfrm>
        </p:spPr>
        <p:txBody>
          <a:bodyPr>
            <a:normAutofit lnSpcReduction="10000"/>
          </a:bodyPr>
          <a:lstStyle/>
          <a:p>
            <a:r>
              <a:rPr lang="en-US" dirty="0" smtClean="0"/>
              <a:t>Motivation</a:t>
            </a:r>
          </a:p>
          <a:p>
            <a:r>
              <a:rPr lang="en-US" dirty="0" smtClean="0"/>
              <a:t>Results</a:t>
            </a:r>
          </a:p>
          <a:p>
            <a:pPr marL="1536700" indent="-514350">
              <a:buFont typeface="+mj-lt"/>
              <a:buAutoNum type="alphaUcPeriod"/>
            </a:pPr>
            <a:r>
              <a:rPr lang="en-US" dirty="0" smtClean="0">
                <a:cs typeface="Arial" pitchFamily="34" charset="0"/>
              </a:rPr>
              <a:t>Graphene contacted MoS</a:t>
            </a:r>
            <a:r>
              <a:rPr lang="en-US" baseline="-25000" dirty="0" smtClean="0">
                <a:cs typeface="Arial" pitchFamily="34" charset="0"/>
              </a:rPr>
              <a:t>2</a:t>
            </a:r>
            <a:r>
              <a:rPr lang="en-US" dirty="0" smtClean="0">
                <a:cs typeface="Arial" pitchFamily="34" charset="0"/>
              </a:rPr>
              <a:t> FETs encapsulated by </a:t>
            </a:r>
            <a:r>
              <a:rPr lang="en-US" dirty="0" err="1" smtClean="0">
                <a:cs typeface="Arial" pitchFamily="34" charset="0"/>
              </a:rPr>
              <a:t>hBN</a:t>
            </a:r>
            <a:r>
              <a:rPr lang="en-US" dirty="0" smtClean="0">
                <a:cs typeface="Arial" pitchFamily="34" charset="0"/>
              </a:rPr>
              <a:t>.</a:t>
            </a:r>
          </a:p>
          <a:p>
            <a:pPr marL="1536700" indent="-514350">
              <a:buFont typeface="+mj-lt"/>
              <a:buAutoNum type="alphaUcPeriod"/>
            </a:pPr>
            <a:r>
              <a:rPr lang="en-US" dirty="0" smtClean="0">
                <a:cs typeface="Arial" pitchFamily="34" charset="0"/>
              </a:rPr>
              <a:t>Using  molecular doping  with Benzyl </a:t>
            </a:r>
            <a:r>
              <a:rPr lang="en-US" dirty="0" err="1" smtClean="0">
                <a:cs typeface="Arial" pitchFamily="34" charset="0"/>
              </a:rPr>
              <a:t>Viologen</a:t>
            </a:r>
            <a:r>
              <a:rPr lang="en-US" dirty="0" smtClean="0">
                <a:cs typeface="Arial" pitchFamily="34" charset="0"/>
              </a:rPr>
              <a:t> (BV) to tune the contact barrier.</a:t>
            </a:r>
          </a:p>
          <a:p>
            <a:pPr marL="1536700" indent="-514350">
              <a:buFont typeface="+mj-lt"/>
              <a:buAutoNum type="alphaUcPeriod"/>
            </a:pPr>
            <a:r>
              <a:rPr lang="en-US" dirty="0" smtClean="0">
                <a:cs typeface="Arial" pitchFamily="34" charset="0"/>
              </a:rPr>
              <a:t>Four-probe measurement to understand the intrinsic channel properties and scattering mechanisms.</a:t>
            </a:r>
          </a:p>
          <a:p>
            <a:pPr marL="514350" indent="-514350"/>
            <a:r>
              <a:rPr lang="en-US" dirty="0" smtClean="0">
                <a:cs typeface="Arial" pitchFamily="34" charset="0"/>
              </a:rPr>
              <a:t>Conclusions</a:t>
            </a:r>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05DD0572-CA30-4888-A4C7-A39E4372BCE5}" type="slidenum">
              <a:rPr lang="en-US" smtClean="0"/>
              <a:pPr>
                <a:defRPr/>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1000" y="228600"/>
            <a:ext cx="8229600" cy="715963"/>
          </a:xfrm>
        </p:spPr>
        <p:txBody>
          <a:bodyPr/>
          <a:lstStyle/>
          <a:p>
            <a:pPr eaLnBrk="1" hangingPunct="1"/>
            <a:r>
              <a:rPr lang="en-US" sz="3200" dirty="0" smtClean="0"/>
              <a:t>			Motivation</a:t>
            </a:r>
          </a:p>
        </p:txBody>
      </p:sp>
      <p:sp>
        <p:nvSpPr>
          <p:cNvPr id="7171" name="Content Placeholder 2"/>
          <p:cNvSpPr>
            <a:spLocks noGrp="1"/>
          </p:cNvSpPr>
          <p:nvPr>
            <p:ph idx="1"/>
          </p:nvPr>
        </p:nvSpPr>
        <p:spPr>
          <a:xfrm>
            <a:off x="228600" y="990600"/>
            <a:ext cx="8686800" cy="1295400"/>
          </a:xfrm>
        </p:spPr>
        <p:txBody>
          <a:bodyPr/>
          <a:lstStyle/>
          <a:p>
            <a:pPr marL="0" indent="0" algn="just">
              <a:buNone/>
            </a:pPr>
            <a:r>
              <a:rPr lang="en-US" sz="1800" dirty="0" smtClean="0">
                <a:latin typeface="Arial" pitchFamily="34" charset="0"/>
                <a:cs typeface="Arial" pitchFamily="34" charset="0"/>
              </a:rPr>
              <a:t>For large band gap semiconductors such as MoS</a:t>
            </a:r>
            <a:r>
              <a:rPr lang="en-US" sz="1800" baseline="-25000" dirty="0" smtClean="0">
                <a:latin typeface="Arial" pitchFamily="34" charset="0"/>
                <a:cs typeface="Arial" pitchFamily="34" charset="0"/>
              </a:rPr>
              <a:t>2</a:t>
            </a:r>
            <a:r>
              <a:rPr lang="en-US" sz="1800" dirty="0" smtClean="0">
                <a:latin typeface="Arial" pitchFamily="34" charset="0"/>
                <a:cs typeface="Arial" pitchFamily="34" charset="0"/>
              </a:rPr>
              <a:t>, a significant </a:t>
            </a:r>
            <a:r>
              <a:rPr lang="en-US" sz="1800" dirty="0" err="1" smtClean="0">
                <a:latin typeface="Arial" pitchFamily="34" charset="0"/>
                <a:cs typeface="Arial" pitchFamily="34" charset="0"/>
              </a:rPr>
              <a:t>Schottky</a:t>
            </a:r>
            <a:r>
              <a:rPr lang="en-US" sz="1800" dirty="0" smtClean="0">
                <a:latin typeface="Arial" pitchFamily="34" charset="0"/>
                <a:cs typeface="Arial" pitchFamily="34" charset="0"/>
              </a:rPr>
              <a:t> barrier may form at the metal/semiconductor contact, yielding a high contact resistance. To optimize the performance of MoS</a:t>
            </a:r>
            <a:r>
              <a:rPr lang="en-US" sz="1800" baseline="-25000" dirty="0" smtClean="0">
                <a:latin typeface="Arial" pitchFamily="34" charset="0"/>
                <a:cs typeface="Arial" pitchFamily="34" charset="0"/>
              </a:rPr>
              <a:t>2</a:t>
            </a:r>
            <a:r>
              <a:rPr lang="en-US" sz="1800" dirty="0" smtClean="0">
                <a:latin typeface="Arial" pitchFamily="34" charset="0"/>
                <a:cs typeface="Arial" pitchFamily="34" charset="0"/>
              </a:rPr>
              <a:t> FETs, it is crucial to use low resistance </a:t>
            </a:r>
            <a:r>
              <a:rPr lang="en-US" sz="1800" dirty="0" err="1" smtClean="0">
                <a:latin typeface="Arial" pitchFamily="34" charset="0"/>
                <a:cs typeface="Arial" pitchFamily="34" charset="0"/>
              </a:rPr>
              <a:t>Ohmic</a:t>
            </a:r>
            <a:r>
              <a:rPr lang="en-US" sz="1800" dirty="0" smtClean="0">
                <a:latin typeface="Arial" pitchFamily="34" charset="0"/>
                <a:cs typeface="Arial" pitchFamily="34" charset="0"/>
              </a:rPr>
              <a:t> contacts</a:t>
            </a:r>
            <a:r>
              <a:rPr lang="en-US" sz="1800" dirty="0" smtClean="0"/>
              <a:t>.</a:t>
            </a:r>
          </a:p>
        </p:txBody>
      </p:sp>
      <p:sp>
        <p:nvSpPr>
          <p:cNvPr id="21" name="Slide Number Placeholder 20"/>
          <p:cNvSpPr>
            <a:spLocks noGrp="1"/>
          </p:cNvSpPr>
          <p:nvPr>
            <p:ph type="sldNum" sz="quarter" idx="12"/>
          </p:nvPr>
        </p:nvSpPr>
        <p:spPr/>
        <p:txBody>
          <a:bodyPr/>
          <a:lstStyle/>
          <a:p>
            <a:pPr>
              <a:defRPr/>
            </a:pPr>
            <a:fld id="{4574CAAB-E2DB-4E99-B0CF-21423DC796FA}" type="slidenum">
              <a:rPr lang="en-US"/>
              <a:pPr>
                <a:defRPr/>
              </a:pPr>
              <a:t>3</a:t>
            </a:fld>
            <a:endParaRPr lang="en-US"/>
          </a:p>
        </p:txBody>
      </p:sp>
      <p:sp>
        <p:nvSpPr>
          <p:cNvPr id="7174" name="TextBox 3"/>
          <p:cNvSpPr txBox="1">
            <a:spLocks noChangeArrowheads="1"/>
          </p:cNvSpPr>
          <p:nvPr/>
        </p:nvSpPr>
        <p:spPr bwMode="auto">
          <a:xfrm>
            <a:off x="0" y="2971800"/>
            <a:ext cx="9144000" cy="3785652"/>
          </a:xfrm>
          <a:prstGeom prst="rect">
            <a:avLst/>
          </a:prstGeom>
          <a:noFill/>
          <a:ln w="9525">
            <a:noFill/>
            <a:miter lim="800000"/>
            <a:headEnd/>
            <a:tailEnd/>
          </a:ln>
        </p:spPr>
        <p:txBody>
          <a:bodyPr wrap="square">
            <a:spAutoFit/>
          </a:bodyPr>
          <a:lstStyle/>
          <a:p>
            <a:r>
              <a:rPr lang="en-US" sz="2000" b="1" dirty="0" smtClean="0"/>
              <a:t>Our Approaches </a:t>
            </a:r>
          </a:p>
          <a:p>
            <a:endParaRPr lang="en-US" sz="2000" b="1" dirty="0" smtClean="0"/>
          </a:p>
          <a:p>
            <a:endParaRPr lang="en-US" sz="2000" b="1" dirty="0" smtClean="0"/>
          </a:p>
          <a:p>
            <a:endParaRPr lang="en-US" dirty="0"/>
          </a:p>
          <a:p>
            <a:r>
              <a:rPr lang="en-US" dirty="0"/>
              <a:t>					 </a:t>
            </a:r>
          </a:p>
          <a:p>
            <a:r>
              <a:rPr lang="en-US" dirty="0" smtClean="0"/>
              <a:t>                 </a:t>
            </a:r>
          </a:p>
          <a:p>
            <a:r>
              <a:rPr lang="en-US" dirty="0" smtClean="0"/>
              <a:t>					</a:t>
            </a:r>
            <a:endParaRPr lang="en-US" u="sng" dirty="0" smtClean="0">
              <a:solidFill>
                <a:srgbClr val="FF0000"/>
              </a:solidFill>
            </a:endParaRPr>
          </a:p>
          <a:p>
            <a:endParaRPr lang="en-US" dirty="0"/>
          </a:p>
          <a:p>
            <a:endParaRPr lang="en-US" dirty="0"/>
          </a:p>
          <a:p>
            <a:endParaRPr lang="en-US" dirty="0"/>
          </a:p>
          <a:p>
            <a:endParaRPr lang="en-US" dirty="0"/>
          </a:p>
          <a:p>
            <a:endParaRPr lang="en-US" dirty="0"/>
          </a:p>
          <a:p>
            <a:r>
              <a:rPr lang="en-US" dirty="0"/>
              <a:t>                                                                                     </a:t>
            </a:r>
          </a:p>
        </p:txBody>
      </p:sp>
      <p:sp>
        <p:nvSpPr>
          <p:cNvPr id="9" name="TextBox 8"/>
          <p:cNvSpPr txBox="1"/>
          <p:nvPr/>
        </p:nvSpPr>
        <p:spPr>
          <a:xfrm>
            <a:off x="0" y="3352800"/>
            <a:ext cx="8153400" cy="147732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a:p>
        </p:txBody>
      </p:sp>
      <p:sp>
        <p:nvSpPr>
          <p:cNvPr id="23" name="TextBox 22"/>
          <p:cNvSpPr txBox="1"/>
          <p:nvPr/>
        </p:nvSpPr>
        <p:spPr>
          <a:xfrm>
            <a:off x="228600" y="3505200"/>
            <a:ext cx="8686800" cy="646331"/>
          </a:xfrm>
          <a:prstGeom prst="rect">
            <a:avLst/>
          </a:prstGeom>
          <a:noFill/>
        </p:spPr>
        <p:txBody>
          <a:bodyPr wrap="square" rtlCol="0">
            <a:spAutoFit/>
          </a:bodyPr>
          <a:lstStyle/>
          <a:p>
            <a:pPr>
              <a:buFont typeface="Arial" pitchFamily="34" charset="0"/>
              <a:buChar char="•"/>
            </a:pPr>
            <a:r>
              <a:rPr lang="en-US" dirty="0" smtClean="0"/>
              <a:t>Reducing  Schottky barrier height by  heavily n-doping the graphene contacts using  strong electron donating Benzyl </a:t>
            </a:r>
            <a:r>
              <a:rPr lang="en-US" dirty="0" err="1" smtClean="0"/>
              <a:t>Vologen</a:t>
            </a:r>
            <a:r>
              <a:rPr lang="en-US" dirty="0" smtClean="0"/>
              <a:t> (BV)</a:t>
            </a:r>
            <a:endParaRPr lang="en-US" dirty="0"/>
          </a:p>
        </p:txBody>
      </p:sp>
      <p:grpSp>
        <p:nvGrpSpPr>
          <p:cNvPr id="2" name="Group 28"/>
          <p:cNvGrpSpPr/>
          <p:nvPr/>
        </p:nvGrpSpPr>
        <p:grpSpPr>
          <a:xfrm>
            <a:off x="4800600" y="3733800"/>
            <a:ext cx="2209800" cy="1143000"/>
            <a:chOff x="3635784" y="4331972"/>
            <a:chExt cx="4139428" cy="1611628"/>
          </a:xfrm>
        </p:grpSpPr>
        <p:grpSp>
          <p:nvGrpSpPr>
            <p:cNvPr id="3" name="Group 3"/>
            <p:cNvGrpSpPr/>
            <p:nvPr/>
          </p:nvGrpSpPr>
          <p:grpSpPr>
            <a:xfrm>
              <a:off x="3635777" y="4747876"/>
              <a:ext cx="1204196" cy="1091747"/>
              <a:chOff x="4800600" y="1447800"/>
              <a:chExt cx="1219200" cy="2057400"/>
            </a:xfrm>
          </p:grpSpPr>
          <p:sp>
            <p:nvSpPr>
              <p:cNvPr id="42" name="Flowchart: Extract 41"/>
              <p:cNvSpPr/>
              <p:nvPr/>
            </p:nvSpPr>
            <p:spPr>
              <a:xfrm>
                <a:off x="4876800" y="2514600"/>
                <a:ext cx="1066800" cy="9906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Extract 42"/>
              <p:cNvSpPr/>
              <p:nvPr/>
            </p:nvSpPr>
            <p:spPr>
              <a:xfrm rot="10800000">
                <a:off x="4953000" y="1676400"/>
                <a:ext cx="914400" cy="8382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6"/>
              <p:cNvCxnSpPr/>
              <p:nvPr/>
            </p:nvCxnSpPr>
            <p:spPr>
              <a:xfrm rot="16200000" flipH="1">
                <a:off x="4343400" y="1905000"/>
                <a:ext cx="2057400" cy="1143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flipH="1" flipV="1">
                <a:off x="4419600" y="1905000"/>
                <a:ext cx="2057400" cy="1143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8"/>
            <p:cNvGrpSpPr/>
            <p:nvPr/>
          </p:nvGrpSpPr>
          <p:grpSpPr>
            <a:xfrm>
              <a:off x="5141030" y="4331972"/>
              <a:ext cx="2634182" cy="1611628"/>
              <a:chOff x="2895600" y="0"/>
              <a:chExt cx="2667000" cy="1828799"/>
            </a:xfrm>
          </p:grpSpPr>
          <p:grpSp>
            <p:nvGrpSpPr>
              <p:cNvPr id="5" name="Group 123"/>
              <p:cNvGrpSpPr/>
              <p:nvPr/>
            </p:nvGrpSpPr>
            <p:grpSpPr>
              <a:xfrm>
                <a:off x="2895600" y="0"/>
                <a:ext cx="2667000" cy="1828799"/>
                <a:chOff x="2895600" y="0"/>
                <a:chExt cx="2667000" cy="1828799"/>
              </a:xfrm>
            </p:grpSpPr>
            <p:grpSp>
              <p:nvGrpSpPr>
                <p:cNvPr id="6" name="Group 6"/>
                <p:cNvGrpSpPr/>
                <p:nvPr/>
              </p:nvGrpSpPr>
              <p:grpSpPr>
                <a:xfrm rot="10800000" flipH="1">
                  <a:off x="2895600" y="745066"/>
                  <a:ext cx="2514600" cy="1083733"/>
                  <a:chOff x="1905000" y="838200"/>
                  <a:chExt cx="2286000" cy="1447800"/>
                </a:xfrm>
              </p:grpSpPr>
              <p:sp>
                <p:nvSpPr>
                  <p:cNvPr id="40" name="Arc 3"/>
                  <p:cNvSpPr/>
                  <p:nvPr/>
                </p:nvSpPr>
                <p:spPr>
                  <a:xfrm flipH="1">
                    <a:off x="1905000" y="838200"/>
                    <a:ext cx="1143000"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p:cNvCxnSpPr/>
                  <p:nvPr/>
                </p:nvCxnSpPr>
                <p:spPr>
                  <a:xfrm>
                    <a:off x="2362200" y="838200"/>
                    <a:ext cx="1828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7"/>
                <p:cNvGrpSpPr/>
                <p:nvPr/>
              </p:nvGrpSpPr>
              <p:grpSpPr>
                <a:xfrm rot="10800000" flipH="1">
                  <a:off x="2895600" y="0"/>
                  <a:ext cx="2667000" cy="990599"/>
                  <a:chOff x="1905000" y="836613"/>
                  <a:chExt cx="2370667" cy="1449387"/>
                </a:xfrm>
              </p:grpSpPr>
              <p:sp>
                <p:nvSpPr>
                  <p:cNvPr id="38" name="Arc 37"/>
                  <p:cNvSpPr/>
                  <p:nvPr/>
                </p:nvSpPr>
                <p:spPr>
                  <a:xfrm flipH="1">
                    <a:off x="1905000" y="838200"/>
                    <a:ext cx="2370667"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rot="10800000" flipH="1" flipV="1">
                    <a:off x="3056467" y="836613"/>
                    <a:ext cx="10160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rot="5400000" flipH="1">
                <a:off x="2474686" y="932323"/>
                <a:ext cx="843270" cy="1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Oval 31"/>
            <p:cNvSpPr/>
            <p:nvPr/>
          </p:nvSpPr>
          <p:spPr>
            <a:xfrm>
              <a:off x="4087357" y="4747876"/>
              <a:ext cx="225787" cy="103976"/>
            </a:xfrm>
            <a:prstGeom prst="ellipse">
              <a:avLst/>
            </a:prstGeom>
            <a:ln w="3810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ight Arrow 32"/>
            <p:cNvSpPr/>
            <p:nvPr/>
          </p:nvSpPr>
          <p:spPr>
            <a:xfrm>
              <a:off x="4388407" y="4747876"/>
              <a:ext cx="1128936" cy="10397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7" name="Content Placeholder 5" descr="C:\Users\User\Desktop\2aa.jpg"/>
          <p:cNvPicPr>
            <a:picLocks/>
          </p:cNvPicPr>
          <p:nvPr/>
        </p:nvPicPr>
        <p:blipFill>
          <a:blip r:embed="rId3" cstate="print"/>
          <a:srcRect l="15950" r="16747" b="11011"/>
          <a:stretch>
            <a:fillRect/>
          </a:stretch>
        </p:blipFill>
        <p:spPr bwMode="auto">
          <a:xfrm>
            <a:off x="3276600" y="1981200"/>
            <a:ext cx="2133600" cy="1295400"/>
          </a:xfrm>
          <a:prstGeom prst="rect">
            <a:avLst/>
          </a:prstGeom>
          <a:noFill/>
          <a:ln w="9525">
            <a:noFill/>
            <a:miter lim="800000"/>
            <a:headEnd/>
            <a:tailEnd/>
          </a:ln>
        </p:spPr>
      </p:pic>
      <p:sp>
        <p:nvSpPr>
          <p:cNvPr id="29" name="TextBox 28"/>
          <p:cNvSpPr txBox="1"/>
          <p:nvPr/>
        </p:nvSpPr>
        <p:spPr>
          <a:xfrm>
            <a:off x="304800" y="5029200"/>
            <a:ext cx="7696200" cy="646331"/>
          </a:xfrm>
          <a:prstGeom prst="rect">
            <a:avLst/>
          </a:prstGeom>
          <a:noFill/>
        </p:spPr>
        <p:txBody>
          <a:bodyPr wrap="square" rtlCol="0">
            <a:spAutoFit/>
          </a:bodyPr>
          <a:lstStyle/>
          <a:p>
            <a:pPr>
              <a:buFont typeface="Arial" pitchFamily="34" charset="0"/>
              <a:buChar char="•"/>
            </a:pPr>
            <a:r>
              <a:rPr lang="en-US" dirty="0" smtClean="0"/>
              <a:t>Using </a:t>
            </a:r>
            <a:r>
              <a:rPr lang="en-US" dirty="0" err="1" smtClean="0"/>
              <a:t>hBN</a:t>
            </a:r>
            <a:r>
              <a:rPr lang="en-US" dirty="0" smtClean="0"/>
              <a:t> encapsulation to  protect the channel from BV doping and preserve the intrinsic channel properties of MoS2</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30"/>
          <p:cNvGrpSpPr>
            <a:grpSpLocks/>
          </p:cNvGrpSpPr>
          <p:nvPr/>
        </p:nvGrpSpPr>
        <p:grpSpPr bwMode="auto">
          <a:xfrm rot="328546">
            <a:off x="322263" y="3873500"/>
            <a:ext cx="8343900" cy="2439988"/>
            <a:chOff x="1521704" y="2514178"/>
            <a:chExt cx="7054275" cy="1905541"/>
          </a:xfrm>
        </p:grpSpPr>
        <p:sp>
          <p:nvSpPr>
            <p:cNvPr id="14" name="立方體 13"/>
            <p:cNvSpPr/>
            <p:nvPr/>
          </p:nvSpPr>
          <p:spPr>
            <a:xfrm>
              <a:off x="1521707" y="2514237"/>
              <a:ext cx="7052932" cy="1905541"/>
            </a:xfrm>
            <a:prstGeom prst="cube">
              <a:avLst>
                <a:gd name="adj" fmla="val 84005"/>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立方體 14"/>
            <p:cNvSpPr/>
            <p:nvPr/>
          </p:nvSpPr>
          <p:spPr>
            <a:xfrm>
              <a:off x="1512853" y="2504716"/>
              <a:ext cx="7020722" cy="1677421"/>
            </a:xfrm>
            <a:prstGeom prst="cube">
              <a:avLst>
                <a:gd name="adj" fmla="val 94322"/>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075" name="文字方塊 16"/>
          <p:cNvSpPr txBox="1">
            <a:spLocks noChangeArrowheads="1"/>
          </p:cNvSpPr>
          <p:nvPr/>
        </p:nvSpPr>
        <p:spPr bwMode="auto">
          <a:xfrm>
            <a:off x="7996238" y="4243388"/>
            <a:ext cx="654050" cy="923925"/>
          </a:xfrm>
          <a:prstGeom prst="rect">
            <a:avLst/>
          </a:prstGeom>
          <a:noFill/>
          <a:ln w="9525">
            <a:noFill/>
            <a:miter lim="800000"/>
            <a:headEnd/>
            <a:tailEnd/>
          </a:ln>
        </p:spPr>
        <p:txBody>
          <a:bodyPr wrap="none">
            <a:spAutoFit/>
          </a:bodyPr>
          <a:lstStyle/>
          <a:p>
            <a:r>
              <a:rPr lang="en-US">
                <a:latin typeface="Calibri" pitchFamily="34" charset="0"/>
              </a:rPr>
              <a:t>SiO</a:t>
            </a:r>
            <a:r>
              <a:rPr lang="en-US" baseline="-25000">
                <a:latin typeface="Calibri" pitchFamily="34" charset="0"/>
              </a:rPr>
              <a:t>2</a:t>
            </a:r>
          </a:p>
          <a:p>
            <a:endParaRPr lang="en-US">
              <a:latin typeface="Calibri" pitchFamily="34" charset="0"/>
            </a:endParaRPr>
          </a:p>
          <a:p>
            <a:r>
              <a:rPr lang="en-US">
                <a:latin typeface="Calibri" pitchFamily="34" charset="0"/>
              </a:rPr>
              <a:t>Si</a:t>
            </a:r>
          </a:p>
        </p:txBody>
      </p:sp>
      <p:sp>
        <p:nvSpPr>
          <p:cNvPr id="3080" name="文字方塊 77"/>
          <p:cNvSpPr txBox="1">
            <a:spLocks noChangeArrowheads="1"/>
          </p:cNvSpPr>
          <p:nvPr/>
        </p:nvSpPr>
        <p:spPr bwMode="auto">
          <a:xfrm rot="328546">
            <a:off x="4078288" y="3163888"/>
            <a:ext cx="530225" cy="369887"/>
          </a:xfrm>
          <a:prstGeom prst="rect">
            <a:avLst/>
          </a:prstGeom>
          <a:noFill/>
          <a:ln w="9525">
            <a:noFill/>
            <a:miter lim="800000"/>
            <a:headEnd/>
            <a:tailEnd/>
          </a:ln>
        </p:spPr>
        <p:txBody>
          <a:bodyPr>
            <a:spAutoFit/>
          </a:bodyPr>
          <a:lstStyle/>
          <a:p>
            <a:r>
              <a:rPr lang="en-US" b="1">
                <a:solidFill>
                  <a:schemeClr val="bg1"/>
                </a:solidFill>
                <a:latin typeface="Calibri" pitchFamily="34" charset="0"/>
              </a:rPr>
              <a:t>ILg</a:t>
            </a:r>
          </a:p>
        </p:txBody>
      </p:sp>
      <p:sp>
        <p:nvSpPr>
          <p:cNvPr id="34" name="立方體 33"/>
          <p:cNvSpPr/>
          <p:nvPr/>
        </p:nvSpPr>
        <p:spPr bwMode="auto">
          <a:xfrm rot="328546">
            <a:off x="1801813" y="4154488"/>
            <a:ext cx="4191000" cy="1217612"/>
          </a:xfrm>
          <a:prstGeom prst="cube">
            <a:avLst>
              <a:gd name="adj" fmla="val 92328"/>
            </a:avLst>
          </a:prstGeom>
          <a:solidFill>
            <a:schemeClr val="accent1">
              <a:lumMod val="60000"/>
              <a:lumOff val="4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7" name="立方體 46"/>
          <p:cNvSpPr/>
          <p:nvPr/>
        </p:nvSpPr>
        <p:spPr>
          <a:xfrm rot="328546">
            <a:off x="3171825" y="4687888"/>
            <a:ext cx="1752600" cy="152400"/>
          </a:xfrm>
          <a:prstGeom prst="cube">
            <a:avLst>
              <a:gd name="adj" fmla="val 8670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B050"/>
              </a:solidFill>
              <a:cs typeface="Arial" charset="0"/>
            </a:endParaRPr>
          </a:p>
        </p:txBody>
      </p:sp>
      <p:sp>
        <p:nvSpPr>
          <p:cNvPr id="138" name="立方體 137"/>
          <p:cNvSpPr/>
          <p:nvPr/>
        </p:nvSpPr>
        <p:spPr>
          <a:xfrm rot="328546">
            <a:off x="2759075" y="4365625"/>
            <a:ext cx="990600" cy="533400"/>
          </a:xfrm>
          <a:prstGeom prst="cube">
            <a:avLst>
              <a:gd name="adj" fmla="val 94322"/>
            </a:avLst>
          </a:prstGeom>
          <a:solidFill>
            <a:schemeClr val="accent2">
              <a:lumMod val="60000"/>
              <a:lumOff val="4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3" name="群組 188"/>
          <p:cNvGrpSpPr>
            <a:grpSpLocks/>
          </p:cNvGrpSpPr>
          <p:nvPr/>
        </p:nvGrpSpPr>
        <p:grpSpPr bwMode="auto">
          <a:xfrm rot="328546">
            <a:off x="3098800" y="4225925"/>
            <a:ext cx="1930400" cy="912813"/>
            <a:chOff x="6324600" y="3429000"/>
            <a:chExt cx="1905000" cy="838200"/>
          </a:xfrm>
        </p:grpSpPr>
        <p:sp>
          <p:nvSpPr>
            <p:cNvPr id="190" name="立方體 189"/>
            <p:cNvSpPr/>
            <p:nvPr/>
          </p:nvSpPr>
          <p:spPr>
            <a:xfrm>
              <a:off x="6845167" y="3413885"/>
              <a:ext cx="1372352" cy="304668"/>
            </a:xfrm>
            <a:prstGeom prst="cube">
              <a:avLst>
                <a:gd name="adj" fmla="val 51130"/>
              </a:avLst>
            </a:prstGeom>
            <a:solidFill>
              <a:schemeClr val="accent1">
                <a:lumMod val="40000"/>
                <a:lumOff val="6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1" name="立方體 190"/>
            <p:cNvSpPr/>
            <p:nvPr/>
          </p:nvSpPr>
          <p:spPr>
            <a:xfrm>
              <a:off x="7304167" y="3568008"/>
              <a:ext cx="761373" cy="685137"/>
            </a:xfrm>
            <a:prstGeom prst="cube">
              <a:avLst>
                <a:gd name="adj" fmla="val 77629"/>
              </a:avLst>
            </a:prstGeom>
            <a:solidFill>
              <a:schemeClr val="accent1">
                <a:lumMod val="40000"/>
                <a:lumOff val="6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2" name="立方體 191"/>
            <p:cNvSpPr/>
            <p:nvPr/>
          </p:nvSpPr>
          <p:spPr>
            <a:xfrm>
              <a:off x="6780145" y="3580645"/>
              <a:ext cx="869470" cy="686595"/>
            </a:xfrm>
            <a:prstGeom prst="cube">
              <a:avLst>
                <a:gd name="adj" fmla="val 78555"/>
              </a:avLst>
            </a:prstGeom>
            <a:solidFill>
              <a:schemeClr val="accent1">
                <a:lumMod val="40000"/>
                <a:lumOff val="6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3" name="立方體 192"/>
            <p:cNvSpPr/>
            <p:nvPr/>
          </p:nvSpPr>
          <p:spPr>
            <a:xfrm>
              <a:off x="6312778" y="3567944"/>
              <a:ext cx="808372" cy="685137"/>
            </a:xfrm>
            <a:prstGeom prst="cube">
              <a:avLst>
                <a:gd name="adj" fmla="val 78555"/>
              </a:avLst>
            </a:prstGeom>
            <a:solidFill>
              <a:schemeClr val="accent1">
                <a:lumMod val="40000"/>
                <a:lumOff val="6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4" name="立方體 193"/>
            <p:cNvSpPr/>
            <p:nvPr/>
          </p:nvSpPr>
          <p:spPr>
            <a:xfrm>
              <a:off x="6399374" y="3960838"/>
              <a:ext cx="1295588" cy="306125"/>
            </a:xfrm>
            <a:prstGeom prst="cube">
              <a:avLst>
                <a:gd name="adj" fmla="val 52953"/>
              </a:avLst>
            </a:prstGeom>
            <a:solidFill>
              <a:schemeClr val="accent1">
                <a:lumMod val="40000"/>
                <a:lumOff val="6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4" name="群組 194"/>
          <p:cNvGrpSpPr>
            <a:grpSpLocks/>
          </p:cNvGrpSpPr>
          <p:nvPr/>
        </p:nvGrpSpPr>
        <p:grpSpPr bwMode="auto">
          <a:xfrm rot="328546">
            <a:off x="2736850" y="4291013"/>
            <a:ext cx="2819400" cy="1116012"/>
            <a:chOff x="2743200" y="2667000"/>
            <a:chExt cx="2819400" cy="1115568"/>
          </a:xfrm>
        </p:grpSpPr>
        <p:grpSp>
          <p:nvGrpSpPr>
            <p:cNvPr id="5" name="群組 138"/>
            <p:cNvGrpSpPr>
              <a:grpSpLocks/>
            </p:cNvGrpSpPr>
            <p:nvPr/>
          </p:nvGrpSpPr>
          <p:grpSpPr bwMode="auto">
            <a:xfrm>
              <a:off x="3200400" y="2743200"/>
              <a:ext cx="1938528" cy="1039368"/>
              <a:chOff x="3200400" y="4876800"/>
              <a:chExt cx="1938528" cy="1039368"/>
            </a:xfrm>
          </p:grpSpPr>
          <p:sp>
            <p:nvSpPr>
              <p:cNvPr id="199" name="立方體 198"/>
              <p:cNvSpPr/>
              <p:nvPr/>
            </p:nvSpPr>
            <p:spPr>
              <a:xfrm>
                <a:off x="4389710" y="4883578"/>
                <a:ext cx="533400" cy="641095"/>
              </a:xfrm>
              <a:prstGeom prst="cube">
                <a:avLst>
                  <a:gd name="adj" fmla="val 93329"/>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0" name="立方體 199"/>
              <p:cNvSpPr/>
              <p:nvPr/>
            </p:nvSpPr>
            <p:spPr>
              <a:xfrm>
                <a:off x="3196401" y="4847515"/>
                <a:ext cx="639763" cy="533188"/>
              </a:xfrm>
              <a:prstGeom prst="cube">
                <a:avLst>
                  <a:gd name="adj" fmla="val 94322"/>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6" name="群組 111"/>
              <p:cNvGrpSpPr>
                <a:grpSpLocks/>
              </p:cNvGrpSpPr>
              <p:nvPr/>
            </p:nvGrpSpPr>
            <p:grpSpPr bwMode="auto">
              <a:xfrm>
                <a:off x="3200400" y="4876800"/>
                <a:ext cx="1569720" cy="1039368"/>
                <a:chOff x="3200400" y="4876800"/>
                <a:chExt cx="1569720" cy="1039368"/>
              </a:xfrm>
            </p:grpSpPr>
            <p:sp>
              <p:nvSpPr>
                <p:cNvPr id="204" name="立方體 203"/>
                <p:cNvSpPr/>
                <p:nvPr/>
              </p:nvSpPr>
              <p:spPr>
                <a:xfrm>
                  <a:off x="3392956" y="4830256"/>
                  <a:ext cx="839788" cy="533188"/>
                </a:xfrm>
                <a:prstGeom prst="cube">
                  <a:avLst>
                    <a:gd name="adj" fmla="val 94322"/>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5" name="立方體 204"/>
                <p:cNvSpPr/>
                <p:nvPr/>
              </p:nvSpPr>
              <p:spPr>
                <a:xfrm>
                  <a:off x="3927414" y="4833170"/>
                  <a:ext cx="808037" cy="533188"/>
                </a:xfrm>
                <a:prstGeom prst="cube">
                  <a:avLst>
                    <a:gd name="adj" fmla="val 94322"/>
                  </a:avLst>
                </a:prstGeom>
                <a:solidFill>
                  <a:schemeClr val="accent2">
                    <a:lumMod val="60000"/>
                    <a:lumOff val="40000"/>
                    <a:alpha val="6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7" name="群組 93"/>
                <p:cNvGrpSpPr>
                  <a:grpSpLocks/>
                </p:cNvGrpSpPr>
                <p:nvPr/>
              </p:nvGrpSpPr>
              <p:grpSpPr bwMode="auto">
                <a:xfrm>
                  <a:off x="3200400" y="5367528"/>
                  <a:ext cx="487680" cy="548640"/>
                  <a:chOff x="3703320" y="5334000"/>
                  <a:chExt cx="487680" cy="548640"/>
                </a:xfrm>
              </p:grpSpPr>
              <p:sp>
                <p:nvSpPr>
                  <p:cNvPr id="211" name="立方體 210"/>
                  <p:cNvSpPr/>
                  <p:nvPr/>
                </p:nvSpPr>
                <p:spPr bwMode="auto">
                  <a:xfrm>
                    <a:off x="3904130" y="5270783"/>
                    <a:ext cx="227012" cy="152339"/>
                  </a:xfrm>
                  <a:prstGeom prst="cube">
                    <a:avLst>
                      <a:gd name="adj" fmla="val 748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2" name="立方體 211"/>
                  <p:cNvSpPr/>
                  <p:nvPr/>
                </p:nvSpPr>
                <p:spPr bwMode="auto">
                  <a:xfrm>
                    <a:off x="3902345" y="5348190"/>
                    <a:ext cx="149225" cy="230096"/>
                  </a:xfrm>
                  <a:prstGeom prst="cube">
                    <a:avLst>
                      <a:gd name="adj" fmla="val 243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3" name="立方體 212"/>
                  <p:cNvSpPr/>
                  <p:nvPr/>
                </p:nvSpPr>
                <p:spPr bwMode="auto">
                  <a:xfrm>
                    <a:off x="3648277" y="5516462"/>
                    <a:ext cx="376237" cy="304678"/>
                  </a:xfrm>
                  <a:prstGeom prst="cube">
                    <a:avLst>
                      <a:gd name="adj" fmla="val 8264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1">
                      <a:solidFill>
                        <a:srgbClr val="FFFFFF"/>
                      </a:solidFill>
                      <a:cs typeface="Arial" charset="0"/>
                    </a:endParaRPr>
                  </a:p>
                </p:txBody>
              </p:sp>
            </p:grpSp>
            <p:grpSp>
              <p:nvGrpSpPr>
                <p:cNvPr id="8" name="群組 97"/>
                <p:cNvGrpSpPr>
                  <a:grpSpLocks/>
                </p:cNvGrpSpPr>
                <p:nvPr/>
              </p:nvGrpSpPr>
              <p:grpSpPr bwMode="auto">
                <a:xfrm>
                  <a:off x="3733800" y="5367528"/>
                  <a:ext cx="487680" cy="548640"/>
                  <a:chOff x="3703320" y="5334000"/>
                  <a:chExt cx="487680" cy="548640"/>
                </a:xfrm>
              </p:grpSpPr>
              <p:sp>
                <p:nvSpPr>
                  <p:cNvPr id="208" name="立方體 207"/>
                  <p:cNvSpPr/>
                  <p:nvPr/>
                </p:nvSpPr>
                <p:spPr bwMode="auto">
                  <a:xfrm>
                    <a:off x="3914069" y="5265029"/>
                    <a:ext cx="225425" cy="153926"/>
                  </a:xfrm>
                  <a:prstGeom prst="cube">
                    <a:avLst>
                      <a:gd name="adj" fmla="val 748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9" name="立方體 208"/>
                  <p:cNvSpPr/>
                  <p:nvPr/>
                </p:nvSpPr>
                <p:spPr bwMode="auto">
                  <a:xfrm>
                    <a:off x="3912580" y="5347030"/>
                    <a:ext cx="150813" cy="228509"/>
                  </a:xfrm>
                  <a:prstGeom prst="cube">
                    <a:avLst>
                      <a:gd name="adj" fmla="val 243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0" name="立方體 209"/>
                  <p:cNvSpPr/>
                  <p:nvPr/>
                </p:nvSpPr>
                <p:spPr bwMode="auto">
                  <a:xfrm>
                    <a:off x="3653692" y="5512510"/>
                    <a:ext cx="379412" cy="307852"/>
                  </a:xfrm>
                  <a:prstGeom prst="cube">
                    <a:avLst>
                      <a:gd name="adj" fmla="val 8264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1">
                      <a:solidFill>
                        <a:srgbClr val="FFFFFF"/>
                      </a:solidFill>
                      <a:cs typeface="Arial" charset="0"/>
                    </a:endParaRPr>
                  </a:p>
                </p:txBody>
              </p:sp>
            </p:grpSp>
          </p:grpSp>
          <p:sp>
            <p:nvSpPr>
              <p:cNvPr id="202" name="立方體 201"/>
              <p:cNvSpPr/>
              <p:nvPr/>
            </p:nvSpPr>
            <p:spPr>
              <a:xfrm>
                <a:off x="4315959" y="4848487"/>
                <a:ext cx="609600" cy="533188"/>
              </a:xfrm>
              <a:prstGeom prst="cube">
                <a:avLst>
                  <a:gd name="adj" fmla="val 92635"/>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3" name="立方體 202"/>
              <p:cNvSpPr/>
              <p:nvPr/>
            </p:nvSpPr>
            <p:spPr>
              <a:xfrm>
                <a:off x="4425450" y="4990646"/>
                <a:ext cx="684213" cy="533188"/>
              </a:xfrm>
              <a:prstGeom prst="cube">
                <a:avLst>
                  <a:gd name="adj" fmla="val 92635"/>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197" name="立方體 196"/>
            <p:cNvSpPr/>
            <p:nvPr/>
          </p:nvSpPr>
          <p:spPr bwMode="auto">
            <a:xfrm>
              <a:off x="2742565" y="2666655"/>
              <a:ext cx="914400" cy="761697"/>
            </a:xfrm>
            <a:prstGeom prst="cube">
              <a:avLst>
                <a:gd name="adj" fmla="val 93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8" name="立方體 197"/>
            <p:cNvSpPr/>
            <p:nvPr/>
          </p:nvSpPr>
          <p:spPr bwMode="auto">
            <a:xfrm>
              <a:off x="4571910" y="2666253"/>
              <a:ext cx="990600" cy="761697"/>
            </a:xfrm>
            <a:prstGeom prst="cube">
              <a:avLst>
                <a:gd name="adj" fmla="val 93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9" name="群組 61"/>
          <p:cNvGrpSpPr>
            <a:grpSpLocks/>
          </p:cNvGrpSpPr>
          <p:nvPr/>
        </p:nvGrpSpPr>
        <p:grpSpPr bwMode="auto">
          <a:xfrm>
            <a:off x="2630488" y="2092325"/>
            <a:ext cx="1711325" cy="2381250"/>
            <a:chOff x="2895600" y="1342133"/>
            <a:chExt cx="1710725" cy="1859062"/>
          </a:xfrm>
        </p:grpSpPr>
        <p:sp>
          <p:nvSpPr>
            <p:cNvPr id="15429" name="文字方塊 19"/>
            <p:cNvSpPr txBox="1">
              <a:spLocks noChangeArrowheads="1"/>
            </p:cNvSpPr>
            <p:nvPr/>
          </p:nvSpPr>
          <p:spPr bwMode="auto">
            <a:xfrm>
              <a:off x="2895600" y="1342133"/>
              <a:ext cx="1710725" cy="288775"/>
            </a:xfrm>
            <a:prstGeom prst="rect">
              <a:avLst/>
            </a:prstGeom>
            <a:noFill/>
            <a:ln w="9525">
              <a:noFill/>
              <a:miter lim="800000"/>
              <a:headEnd/>
              <a:tailEnd/>
            </a:ln>
          </p:spPr>
          <p:txBody>
            <a:bodyPr wrap="none">
              <a:spAutoFit/>
            </a:bodyPr>
            <a:lstStyle/>
            <a:p>
              <a:r>
                <a:rPr lang="en-US">
                  <a:solidFill>
                    <a:srgbClr val="E6B9B8"/>
                  </a:solidFill>
                  <a:latin typeface="Calibri" pitchFamily="34" charset="0"/>
                </a:rPr>
                <a:t>CVD graphene</a:t>
              </a:r>
              <a:endParaRPr lang="en-US" baseline="-25000">
                <a:solidFill>
                  <a:srgbClr val="E6B9B8"/>
                </a:solidFill>
                <a:latin typeface="Calibri" pitchFamily="34" charset="0"/>
              </a:endParaRPr>
            </a:p>
          </p:txBody>
        </p:sp>
        <p:cxnSp>
          <p:nvCxnSpPr>
            <p:cNvPr id="59" name="直線接點 58"/>
            <p:cNvCxnSpPr/>
            <p:nvPr/>
          </p:nvCxnSpPr>
          <p:spPr>
            <a:xfrm rot="5400000" flipH="1" flipV="1">
              <a:off x="3110449" y="2425793"/>
              <a:ext cx="1549218"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群組 63"/>
          <p:cNvGrpSpPr>
            <a:grpSpLocks/>
          </p:cNvGrpSpPr>
          <p:nvPr/>
        </p:nvGrpSpPr>
        <p:grpSpPr bwMode="auto">
          <a:xfrm>
            <a:off x="3773488" y="2414588"/>
            <a:ext cx="1184275" cy="1893887"/>
            <a:chOff x="3376581" y="1134618"/>
            <a:chExt cx="1185118" cy="2066576"/>
          </a:xfrm>
        </p:grpSpPr>
        <p:sp>
          <p:nvSpPr>
            <p:cNvPr id="15427" name="文字方塊 19"/>
            <p:cNvSpPr txBox="1">
              <a:spLocks noChangeArrowheads="1"/>
            </p:cNvSpPr>
            <p:nvPr/>
          </p:nvSpPr>
          <p:spPr bwMode="auto">
            <a:xfrm>
              <a:off x="3376581" y="1134618"/>
              <a:ext cx="1185118" cy="705026"/>
            </a:xfrm>
            <a:prstGeom prst="rect">
              <a:avLst/>
            </a:prstGeom>
            <a:noFill/>
            <a:ln w="9525">
              <a:noFill/>
              <a:miter lim="800000"/>
              <a:headEnd/>
              <a:tailEnd/>
            </a:ln>
          </p:spPr>
          <p:txBody>
            <a:bodyPr wrap="none">
              <a:spAutoFit/>
            </a:bodyPr>
            <a:lstStyle/>
            <a:p>
              <a:r>
                <a:rPr lang="en-US">
                  <a:solidFill>
                    <a:srgbClr val="95B3D7"/>
                  </a:solidFill>
                  <a:latin typeface="Calibri" pitchFamily="34" charset="0"/>
                </a:rPr>
                <a:t>Patterned</a:t>
              </a:r>
            </a:p>
            <a:p>
              <a:r>
                <a:rPr lang="en-US">
                  <a:solidFill>
                    <a:srgbClr val="95B3D7"/>
                  </a:solidFill>
                  <a:latin typeface="Calibri" pitchFamily="34" charset="0"/>
                </a:rPr>
                <a:t>hBN</a:t>
              </a:r>
              <a:endParaRPr lang="en-US" baseline="-25000">
                <a:solidFill>
                  <a:srgbClr val="95B3D7"/>
                </a:solidFill>
                <a:latin typeface="Calibri" pitchFamily="34" charset="0"/>
              </a:endParaRPr>
            </a:p>
          </p:txBody>
        </p:sp>
        <p:cxnSp>
          <p:nvCxnSpPr>
            <p:cNvPr id="66" name="直線接點 65"/>
            <p:cNvCxnSpPr/>
            <p:nvPr/>
          </p:nvCxnSpPr>
          <p:spPr>
            <a:xfrm rot="5400000" flipH="1" flipV="1">
              <a:off x="3161656" y="2476318"/>
              <a:ext cx="144816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66"/>
          <p:cNvGrpSpPr>
            <a:grpSpLocks/>
          </p:cNvGrpSpPr>
          <p:nvPr/>
        </p:nvGrpSpPr>
        <p:grpSpPr bwMode="auto">
          <a:xfrm>
            <a:off x="4840288" y="2643188"/>
            <a:ext cx="633412" cy="1817687"/>
            <a:chOff x="3581400" y="1384062"/>
            <a:chExt cx="633507" cy="1817132"/>
          </a:xfrm>
        </p:grpSpPr>
        <p:sp>
          <p:nvSpPr>
            <p:cNvPr id="15425" name="文字方塊 19"/>
            <p:cNvSpPr txBox="1">
              <a:spLocks noChangeArrowheads="1"/>
            </p:cNvSpPr>
            <p:nvPr/>
          </p:nvSpPr>
          <p:spPr bwMode="auto">
            <a:xfrm>
              <a:off x="3581400" y="1384062"/>
              <a:ext cx="633507" cy="369774"/>
            </a:xfrm>
            <a:prstGeom prst="rect">
              <a:avLst/>
            </a:prstGeom>
            <a:noFill/>
            <a:ln w="9525">
              <a:noFill/>
              <a:miter lim="800000"/>
              <a:headEnd/>
              <a:tailEnd/>
            </a:ln>
          </p:spPr>
          <p:txBody>
            <a:bodyPr wrap="none">
              <a:spAutoFit/>
            </a:bodyPr>
            <a:lstStyle/>
            <a:p>
              <a:r>
                <a:rPr lang="en-US">
                  <a:solidFill>
                    <a:srgbClr val="95B3D7"/>
                  </a:solidFill>
                  <a:latin typeface="Calibri" pitchFamily="34" charset="0"/>
                </a:rPr>
                <a:t>hBN</a:t>
              </a:r>
              <a:endParaRPr lang="en-US" baseline="-25000">
                <a:solidFill>
                  <a:srgbClr val="95B3D7"/>
                </a:solidFill>
                <a:latin typeface="Calibri" pitchFamily="34" charset="0"/>
              </a:endParaRPr>
            </a:p>
          </p:txBody>
        </p:sp>
        <p:cxnSp>
          <p:nvCxnSpPr>
            <p:cNvPr id="69" name="直線接點 68"/>
            <p:cNvCxnSpPr/>
            <p:nvPr/>
          </p:nvCxnSpPr>
          <p:spPr>
            <a:xfrm rot="5400000" flipH="1" flipV="1">
              <a:off x="3161773" y="2476721"/>
              <a:ext cx="144735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群組 77"/>
          <p:cNvGrpSpPr>
            <a:grpSpLocks/>
          </p:cNvGrpSpPr>
          <p:nvPr/>
        </p:nvGrpSpPr>
        <p:grpSpPr bwMode="auto">
          <a:xfrm>
            <a:off x="6135688" y="3405188"/>
            <a:ext cx="1792287" cy="1447800"/>
            <a:chOff x="6324600" y="2971800"/>
            <a:chExt cx="1792288" cy="1447800"/>
          </a:xfrm>
        </p:grpSpPr>
        <p:sp>
          <p:nvSpPr>
            <p:cNvPr id="3146" name="文字方塊 20"/>
            <p:cNvSpPr txBox="1">
              <a:spLocks noChangeArrowheads="1"/>
            </p:cNvSpPr>
            <p:nvPr/>
          </p:nvSpPr>
          <p:spPr bwMode="auto">
            <a:xfrm>
              <a:off x="6324600" y="2971800"/>
              <a:ext cx="1792288" cy="369887"/>
            </a:xfrm>
            <a:prstGeom prst="rect">
              <a:avLst/>
            </a:prstGeom>
            <a:noFill/>
            <a:ln w="9525">
              <a:noFill/>
              <a:miter lim="800000"/>
              <a:headEnd/>
              <a:tailEnd/>
            </a:ln>
          </p:spPr>
          <p:txBody>
            <a:bodyPr wrap="none">
              <a:spAutoFit/>
            </a:bodyPr>
            <a:lstStyle/>
            <a:p>
              <a:r>
                <a:rPr lang="en-US">
                  <a:solidFill>
                    <a:srgbClr val="FFC000"/>
                  </a:solidFill>
                  <a:latin typeface="Calibri" pitchFamily="34" charset="0"/>
                </a:rPr>
                <a:t>Au/Ti  electrode</a:t>
              </a:r>
              <a:endParaRPr lang="en-US" baseline="-25000">
                <a:solidFill>
                  <a:srgbClr val="FFC000"/>
                </a:solidFill>
                <a:latin typeface="Calibri" pitchFamily="34" charset="0"/>
              </a:endParaRPr>
            </a:p>
          </p:txBody>
        </p:sp>
        <p:cxnSp>
          <p:nvCxnSpPr>
            <p:cNvPr id="70" name="直線接點 69"/>
            <p:cNvCxnSpPr/>
            <p:nvPr/>
          </p:nvCxnSpPr>
          <p:spPr>
            <a:xfrm rot="5400000" flipH="1" flipV="1">
              <a:off x="6553994" y="3885406"/>
              <a:ext cx="1066800"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群組 76"/>
          <p:cNvGrpSpPr>
            <a:grpSpLocks/>
          </p:cNvGrpSpPr>
          <p:nvPr/>
        </p:nvGrpSpPr>
        <p:grpSpPr bwMode="auto">
          <a:xfrm>
            <a:off x="3087688" y="2971800"/>
            <a:ext cx="1943721" cy="1798639"/>
            <a:chOff x="3432272" y="2538402"/>
            <a:chExt cx="1943721" cy="1797925"/>
          </a:xfrm>
        </p:grpSpPr>
        <p:sp>
          <p:nvSpPr>
            <p:cNvPr id="73" name="立方體 72"/>
            <p:cNvSpPr/>
            <p:nvPr/>
          </p:nvSpPr>
          <p:spPr>
            <a:xfrm rot="328546">
              <a:off x="3432272" y="4183987"/>
              <a:ext cx="1752600" cy="152340"/>
            </a:xfrm>
            <a:prstGeom prst="cube">
              <a:avLst>
                <a:gd name="adj" fmla="val 8670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B050"/>
                </a:solidFill>
                <a:cs typeface="Arial" charset="0"/>
              </a:endParaRPr>
            </a:p>
          </p:txBody>
        </p:sp>
        <p:grpSp>
          <p:nvGrpSpPr>
            <p:cNvPr id="16" name="群組 73"/>
            <p:cNvGrpSpPr>
              <a:grpSpLocks/>
            </p:cNvGrpSpPr>
            <p:nvPr/>
          </p:nvGrpSpPr>
          <p:grpSpPr bwMode="auto">
            <a:xfrm>
              <a:off x="4687984" y="2538402"/>
              <a:ext cx="688009" cy="1751904"/>
              <a:chOff x="3697384" y="1560264"/>
              <a:chExt cx="688009" cy="1751904"/>
            </a:xfrm>
          </p:grpSpPr>
          <p:sp>
            <p:nvSpPr>
              <p:cNvPr id="3144" name="文字方塊 19"/>
              <p:cNvSpPr txBox="1">
                <a:spLocks noChangeArrowheads="1"/>
              </p:cNvSpPr>
              <p:nvPr/>
            </p:nvSpPr>
            <p:spPr bwMode="auto">
              <a:xfrm>
                <a:off x="3697384" y="1560264"/>
                <a:ext cx="688009" cy="369185"/>
              </a:xfrm>
              <a:prstGeom prst="rect">
                <a:avLst/>
              </a:prstGeom>
              <a:noFill/>
              <a:ln w="9525">
                <a:noFill/>
                <a:miter lim="800000"/>
                <a:headEnd/>
                <a:tailEnd/>
              </a:ln>
            </p:spPr>
            <p:txBody>
              <a:bodyPr wrap="square">
                <a:spAutoFit/>
              </a:bodyPr>
              <a:lstStyle/>
              <a:p>
                <a:r>
                  <a:rPr lang="en-US" dirty="0" smtClean="0">
                    <a:solidFill>
                      <a:srgbClr val="00B050"/>
                    </a:solidFill>
                    <a:latin typeface="Calibri" pitchFamily="34" charset="0"/>
                  </a:rPr>
                  <a:t>MoS</a:t>
                </a:r>
                <a:r>
                  <a:rPr lang="en-US" baseline="-25000" dirty="0" smtClean="0">
                    <a:solidFill>
                      <a:srgbClr val="00B050"/>
                    </a:solidFill>
                    <a:latin typeface="Calibri" pitchFamily="34" charset="0"/>
                  </a:rPr>
                  <a:t>2</a:t>
                </a:r>
                <a:endParaRPr lang="en-US" baseline="-25000" dirty="0">
                  <a:solidFill>
                    <a:srgbClr val="00B050"/>
                  </a:solidFill>
                  <a:latin typeface="Calibri" pitchFamily="34" charset="0"/>
                </a:endParaRPr>
              </a:p>
            </p:txBody>
          </p:sp>
          <p:cxnSp>
            <p:nvCxnSpPr>
              <p:cNvPr id="76" name="直線接點 75"/>
              <p:cNvCxnSpPr/>
              <p:nvPr/>
            </p:nvCxnSpPr>
            <p:spPr>
              <a:xfrm rot="5400000" flipH="1" flipV="1">
                <a:off x="3203165" y="2587762"/>
                <a:ext cx="1447224"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7" name="群組 64"/>
          <p:cNvGrpSpPr>
            <a:grpSpLocks/>
          </p:cNvGrpSpPr>
          <p:nvPr/>
        </p:nvGrpSpPr>
        <p:grpSpPr bwMode="auto">
          <a:xfrm>
            <a:off x="152400" y="2968625"/>
            <a:ext cx="2514600" cy="228600"/>
            <a:chOff x="-2743200" y="1371600"/>
            <a:chExt cx="2514600" cy="228600"/>
          </a:xfrm>
        </p:grpSpPr>
        <p:sp>
          <p:nvSpPr>
            <p:cNvPr id="63" name="矩形 62"/>
            <p:cNvSpPr/>
            <p:nvPr/>
          </p:nvSpPr>
          <p:spPr>
            <a:xfrm>
              <a:off x="-2743200" y="1371600"/>
              <a:ext cx="25146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4" name="矩形 63"/>
            <p:cNvSpPr/>
            <p:nvPr/>
          </p:nvSpPr>
          <p:spPr>
            <a:xfrm>
              <a:off x="-2743200" y="1447800"/>
              <a:ext cx="25146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68" name="矩形 67"/>
          <p:cNvSpPr/>
          <p:nvPr/>
        </p:nvSpPr>
        <p:spPr>
          <a:xfrm>
            <a:off x="304800" y="2816225"/>
            <a:ext cx="1828800" cy="152400"/>
          </a:xfrm>
          <a:prstGeom prst="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nvGrpSpPr>
          <p:cNvPr id="18" name="群組 120"/>
          <p:cNvGrpSpPr>
            <a:grpSpLocks/>
          </p:cNvGrpSpPr>
          <p:nvPr/>
        </p:nvGrpSpPr>
        <p:grpSpPr bwMode="auto">
          <a:xfrm>
            <a:off x="441325" y="2511425"/>
            <a:ext cx="1768475" cy="304800"/>
            <a:chOff x="6079998" y="1447800"/>
            <a:chExt cx="1768602" cy="304800"/>
          </a:xfrm>
        </p:grpSpPr>
        <p:sp>
          <p:nvSpPr>
            <p:cNvPr id="80" name="矩形 79"/>
            <p:cNvSpPr/>
            <p:nvPr/>
          </p:nvSpPr>
          <p:spPr>
            <a:xfrm>
              <a:off x="6248285" y="1524000"/>
              <a:ext cx="438181" cy="228600"/>
            </a:xfrm>
            <a:prstGeom prst="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1" name="矩形 80"/>
            <p:cNvSpPr/>
            <p:nvPr/>
          </p:nvSpPr>
          <p:spPr>
            <a:xfrm>
              <a:off x="7258008" y="1524000"/>
              <a:ext cx="438181" cy="228600"/>
            </a:xfrm>
            <a:prstGeom prst="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2" name="矩形 81"/>
            <p:cNvSpPr/>
            <p:nvPr/>
          </p:nvSpPr>
          <p:spPr>
            <a:xfrm>
              <a:off x="6729333" y="1524000"/>
              <a:ext cx="184163" cy="228600"/>
            </a:xfrm>
            <a:prstGeom prst="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nvGrpSpPr>
            <p:cNvPr id="19" name="群組 92"/>
            <p:cNvGrpSpPr>
              <a:grpSpLocks/>
            </p:cNvGrpSpPr>
            <p:nvPr/>
          </p:nvGrpSpPr>
          <p:grpSpPr bwMode="auto">
            <a:xfrm>
              <a:off x="6079998" y="1447800"/>
              <a:ext cx="473202" cy="228600"/>
              <a:chOff x="6248400" y="1447800"/>
              <a:chExt cx="411480" cy="228600"/>
            </a:xfrm>
          </p:grpSpPr>
          <p:sp>
            <p:nvSpPr>
              <p:cNvPr id="87" name="矩形 86"/>
              <p:cNvSpPr/>
              <p:nvPr/>
            </p:nvSpPr>
            <p:spPr>
              <a:xfrm>
                <a:off x="6324330" y="1447800"/>
                <a:ext cx="335469"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2" name="矩形 91"/>
              <p:cNvSpPr/>
              <p:nvPr/>
            </p:nvSpPr>
            <p:spPr>
              <a:xfrm>
                <a:off x="6248400" y="1524000"/>
                <a:ext cx="33547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grpSp>
          <p:nvGrpSpPr>
            <p:cNvPr id="20" name="群組 93"/>
            <p:cNvGrpSpPr>
              <a:grpSpLocks/>
            </p:cNvGrpSpPr>
            <p:nvPr/>
          </p:nvGrpSpPr>
          <p:grpSpPr bwMode="auto">
            <a:xfrm flipH="1">
              <a:off x="7357872" y="1447800"/>
              <a:ext cx="490728" cy="228600"/>
              <a:chOff x="6248400" y="1447800"/>
              <a:chExt cx="411480" cy="228600"/>
            </a:xfrm>
          </p:grpSpPr>
          <p:sp>
            <p:nvSpPr>
              <p:cNvPr id="95" name="矩形 94"/>
              <p:cNvSpPr/>
              <p:nvPr/>
            </p:nvSpPr>
            <p:spPr>
              <a:xfrm>
                <a:off x="6324280" y="1447800"/>
                <a:ext cx="33547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6" name="矩形 95"/>
              <p:cNvSpPr/>
              <p:nvPr/>
            </p:nvSpPr>
            <p:spPr>
              <a:xfrm>
                <a:off x="6248400" y="1524000"/>
                <a:ext cx="33547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97" name="矩形 96"/>
            <p:cNvSpPr/>
            <p:nvPr/>
          </p:nvSpPr>
          <p:spPr>
            <a:xfrm>
              <a:off x="7010340" y="1524000"/>
              <a:ext cx="182576" cy="228600"/>
            </a:xfrm>
            <a:prstGeom prst="rect">
              <a:avLst/>
            </a:pr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grpSp>
        <p:nvGrpSpPr>
          <p:cNvPr id="21" name="群組 97"/>
          <p:cNvGrpSpPr>
            <a:grpSpLocks/>
          </p:cNvGrpSpPr>
          <p:nvPr/>
        </p:nvGrpSpPr>
        <p:grpSpPr bwMode="auto">
          <a:xfrm>
            <a:off x="974725" y="2663825"/>
            <a:ext cx="701675" cy="152400"/>
            <a:chOff x="6705600" y="1600200"/>
            <a:chExt cx="457200" cy="152400"/>
          </a:xfrm>
        </p:grpSpPr>
        <p:sp>
          <p:nvSpPr>
            <p:cNvPr id="99" name="矩形 98"/>
            <p:cNvSpPr/>
            <p:nvPr/>
          </p:nvSpPr>
          <p:spPr>
            <a:xfrm>
              <a:off x="6705600" y="1600200"/>
              <a:ext cx="114818"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0" name="矩形 99"/>
            <p:cNvSpPr/>
            <p:nvPr/>
          </p:nvSpPr>
          <p:spPr>
            <a:xfrm>
              <a:off x="6857656" y="1600200"/>
              <a:ext cx="15309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1" name="矩形 100"/>
            <p:cNvSpPr/>
            <p:nvPr/>
          </p:nvSpPr>
          <p:spPr>
            <a:xfrm>
              <a:off x="7049017" y="1600200"/>
              <a:ext cx="113783"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grpSp>
        <p:nvGrpSpPr>
          <p:cNvPr id="22" name="群組 123"/>
          <p:cNvGrpSpPr>
            <a:grpSpLocks/>
          </p:cNvGrpSpPr>
          <p:nvPr/>
        </p:nvGrpSpPr>
        <p:grpSpPr bwMode="auto">
          <a:xfrm>
            <a:off x="533400" y="2590800"/>
            <a:ext cx="1752600" cy="382587"/>
            <a:chOff x="6324600" y="1295400"/>
            <a:chExt cx="1752600" cy="382588"/>
          </a:xfrm>
        </p:grpSpPr>
        <p:grpSp>
          <p:nvGrpSpPr>
            <p:cNvPr id="23" name="群組 119"/>
            <p:cNvGrpSpPr>
              <a:grpSpLocks/>
            </p:cNvGrpSpPr>
            <p:nvPr/>
          </p:nvGrpSpPr>
          <p:grpSpPr bwMode="auto">
            <a:xfrm>
              <a:off x="6324600" y="1295400"/>
              <a:ext cx="1752600" cy="381000"/>
              <a:chOff x="6324600" y="1447800"/>
              <a:chExt cx="1752600" cy="381000"/>
            </a:xfrm>
          </p:grpSpPr>
          <p:grpSp>
            <p:nvGrpSpPr>
              <p:cNvPr id="24" name="群組 114"/>
              <p:cNvGrpSpPr>
                <a:grpSpLocks/>
              </p:cNvGrpSpPr>
              <p:nvPr/>
            </p:nvGrpSpPr>
            <p:grpSpPr bwMode="auto">
              <a:xfrm>
                <a:off x="6324600" y="1447800"/>
                <a:ext cx="1295400" cy="230188"/>
                <a:chOff x="6324600" y="1447800"/>
                <a:chExt cx="1295400" cy="230188"/>
              </a:xfrm>
            </p:grpSpPr>
            <p:sp>
              <p:nvSpPr>
                <p:cNvPr id="102" name="矩形 101"/>
                <p:cNvSpPr/>
                <p:nvPr/>
              </p:nvSpPr>
              <p:spPr>
                <a:xfrm>
                  <a:off x="6324600" y="1600201"/>
                  <a:ext cx="152400" cy="76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3" name="矩形 102"/>
                <p:cNvSpPr/>
                <p:nvPr/>
              </p:nvSpPr>
              <p:spPr>
                <a:xfrm>
                  <a:off x="7467600" y="1600201"/>
                  <a:ext cx="152400" cy="76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4" name="矩形 103"/>
                <p:cNvSpPr/>
                <p:nvPr/>
              </p:nvSpPr>
              <p:spPr>
                <a:xfrm>
                  <a:off x="7086600" y="1447800"/>
                  <a:ext cx="76200" cy="76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5" name="矩形 104"/>
                <p:cNvSpPr/>
                <p:nvPr/>
              </p:nvSpPr>
              <p:spPr>
                <a:xfrm>
                  <a:off x="6781800" y="1447800"/>
                  <a:ext cx="76200" cy="76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9" name="直線接點 108"/>
                <p:cNvCxnSpPr/>
                <p:nvPr/>
              </p:nvCxnSpPr>
              <p:spPr>
                <a:xfrm>
                  <a:off x="7467600" y="1676401"/>
                  <a:ext cx="1524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09"/>
                <p:cNvCxnSpPr/>
                <p:nvPr/>
              </p:nvCxnSpPr>
              <p:spPr>
                <a:xfrm>
                  <a:off x="6324600" y="1676401"/>
                  <a:ext cx="1524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接點 110"/>
                <p:cNvCxnSpPr>
                  <a:endCxn id="105" idx="2"/>
                </p:cNvCxnSpPr>
                <p:nvPr/>
              </p:nvCxnSpPr>
              <p:spPr>
                <a:xfrm>
                  <a:off x="6781800" y="1524000"/>
                  <a:ext cx="7302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7089775" y="1524000"/>
                  <a:ext cx="7302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矩形 115"/>
              <p:cNvSpPr/>
              <p:nvPr/>
            </p:nvSpPr>
            <p:spPr>
              <a:xfrm>
                <a:off x="7848600" y="1676401"/>
                <a:ext cx="228600" cy="152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cxnSp>
          <p:nvCxnSpPr>
            <p:cNvPr id="117" name="直線接點 116"/>
            <p:cNvCxnSpPr/>
            <p:nvPr/>
          </p:nvCxnSpPr>
          <p:spPr>
            <a:xfrm>
              <a:off x="7848600" y="1676401"/>
              <a:ext cx="2286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矩形 121"/>
          <p:cNvSpPr/>
          <p:nvPr/>
        </p:nvSpPr>
        <p:spPr>
          <a:xfrm>
            <a:off x="876300" y="2740025"/>
            <a:ext cx="876300" cy="76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104" name="文字方塊 97"/>
          <p:cNvSpPr txBox="1">
            <a:spLocks noChangeArrowheads="1"/>
          </p:cNvSpPr>
          <p:nvPr/>
        </p:nvSpPr>
        <p:spPr bwMode="auto">
          <a:xfrm>
            <a:off x="762000" y="3197225"/>
            <a:ext cx="1368425" cy="307975"/>
          </a:xfrm>
          <a:prstGeom prst="rect">
            <a:avLst/>
          </a:prstGeom>
          <a:noFill/>
          <a:ln w="9525">
            <a:noFill/>
            <a:miter lim="800000"/>
            <a:headEnd/>
            <a:tailEnd/>
          </a:ln>
        </p:spPr>
        <p:txBody>
          <a:bodyPr wrap="none">
            <a:spAutoFit/>
          </a:bodyPr>
          <a:lstStyle/>
          <a:p>
            <a:r>
              <a:rPr lang="en-US" sz="1400" b="1">
                <a:latin typeface="Calibri" pitchFamily="34" charset="0"/>
              </a:rPr>
              <a:t>Cross section</a:t>
            </a:r>
          </a:p>
        </p:txBody>
      </p:sp>
      <p:pic>
        <p:nvPicPr>
          <p:cNvPr id="107" name="Picture 7"/>
          <p:cNvPicPr>
            <a:picLocks noChangeAspect="1" noChangeArrowheads="1"/>
          </p:cNvPicPr>
          <p:nvPr/>
        </p:nvPicPr>
        <p:blipFill>
          <a:blip r:embed="rId3" cstate="print"/>
          <a:srcRect/>
          <a:stretch>
            <a:fillRect/>
          </a:stretch>
        </p:blipFill>
        <p:spPr bwMode="auto">
          <a:xfrm>
            <a:off x="6400800" y="838200"/>
            <a:ext cx="2514600" cy="2112963"/>
          </a:xfrm>
          <a:prstGeom prst="rect">
            <a:avLst/>
          </a:prstGeom>
          <a:noFill/>
          <a:ln w="9525">
            <a:noFill/>
            <a:miter lim="800000"/>
            <a:headEnd/>
            <a:tailEnd/>
          </a:ln>
        </p:spPr>
      </p:pic>
      <p:pic>
        <p:nvPicPr>
          <p:cNvPr id="108" name="Picture 8"/>
          <p:cNvPicPr>
            <a:picLocks noChangeAspect="1" noChangeArrowheads="1"/>
          </p:cNvPicPr>
          <p:nvPr/>
        </p:nvPicPr>
        <p:blipFill>
          <a:blip r:embed="rId4" cstate="print"/>
          <a:srcRect/>
          <a:stretch>
            <a:fillRect/>
          </a:stretch>
        </p:blipFill>
        <p:spPr bwMode="auto">
          <a:xfrm>
            <a:off x="6400800" y="838200"/>
            <a:ext cx="2514600" cy="2112963"/>
          </a:xfrm>
          <a:prstGeom prst="rect">
            <a:avLst/>
          </a:prstGeom>
          <a:noFill/>
          <a:ln w="9525">
            <a:noFill/>
            <a:miter lim="800000"/>
            <a:headEnd/>
            <a:tailEnd/>
          </a:ln>
        </p:spPr>
      </p:pic>
      <p:pic>
        <p:nvPicPr>
          <p:cNvPr id="112" name="Picture 9"/>
          <p:cNvPicPr>
            <a:picLocks noChangeAspect="1" noChangeArrowheads="1"/>
          </p:cNvPicPr>
          <p:nvPr/>
        </p:nvPicPr>
        <p:blipFill>
          <a:blip r:embed="rId5" cstate="print"/>
          <a:srcRect/>
          <a:stretch>
            <a:fillRect/>
          </a:stretch>
        </p:blipFill>
        <p:spPr bwMode="auto">
          <a:xfrm>
            <a:off x="6400800" y="838200"/>
            <a:ext cx="2514600" cy="2112963"/>
          </a:xfrm>
          <a:prstGeom prst="rect">
            <a:avLst/>
          </a:prstGeom>
          <a:noFill/>
          <a:ln w="9525">
            <a:noFill/>
            <a:miter lim="800000"/>
            <a:headEnd/>
            <a:tailEnd/>
          </a:ln>
        </p:spPr>
      </p:pic>
      <p:pic>
        <p:nvPicPr>
          <p:cNvPr id="113" name="Picture 10"/>
          <p:cNvPicPr>
            <a:picLocks noChangeAspect="1" noChangeArrowheads="1"/>
          </p:cNvPicPr>
          <p:nvPr/>
        </p:nvPicPr>
        <p:blipFill>
          <a:blip r:embed="rId6" cstate="print"/>
          <a:srcRect/>
          <a:stretch>
            <a:fillRect/>
          </a:stretch>
        </p:blipFill>
        <p:spPr bwMode="auto">
          <a:xfrm>
            <a:off x="6400800" y="838200"/>
            <a:ext cx="2514600" cy="2112963"/>
          </a:xfrm>
          <a:prstGeom prst="rect">
            <a:avLst/>
          </a:prstGeom>
          <a:noFill/>
          <a:ln w="9525">
            <a:noFill/>
            <a:miter lim="800000"/>
            <a:headEnd/>
            <a:tailEnd/>
          </a:ln>
        </p:spPr>
      </p:pic>
      <p:grpSp>
        <p:nvGrpSpPr>
          <p:cNvPr id="25" name="群組 125"/>
          <p:cNvGrpSpPr>
            <a:grpSpLocks/>
          </p:cNvGrpSpPr>
          <p:nvPr/>
        </p:nvGrpSpPr>
        <p:grpSpPr bwMode="auto">
          <a:xfrm>
            <a:off x="6804025" y="1333500"/>
            <a:ext cx="1404938" cy="1092200"/>
            <a:chOff x="6803624" y="1333604"/>
            <a:chExt cx="1405560" cy="1091372"/>
          </a:xfrm>
        </p:grpSpPr>
        <p:sp>
          <p:nvSpPr>
            <p:cNvPr id="120" name="矩形 119"/>
            <p:cNvSpPr/>
            <p:nvPr/>
          </p:nvSpPr>
          <p:spPr>
            <a:xfrm rot="19369381">
              <a:off x="6803624" y="1333604"/>
              <a:ext cx="838571" cy="353745"/>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1" name="矩形 120"/>
            <p:cNvSpPr/>
            <p:nvPr/>
          </p:nvSpPr>
          <p:spPr>
            <a:xfrm rot="19369381">
              <a:off x="7322967" y="1974468"/>
              <a:ext cx="886217" cy="450508"/>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4" name="矩形 123"/>
            <p:cNvSpPr/>
            <p:nvPr/>
          </p:nvSpPr>
          <p:spPr>
            <a:xfrm rot="19369381">
              <a:off x="7137147" y="1898326"/>
              <a:ext cx="852865" cy="6979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5" name="矩形 124"/>
            <p:cNvSpPr/>
            <p:nvPr/>
          </p:nvSpPr>
          <p:spPr>
            <a:xfrm rot="19369381">
              <a:off x="7003738" y="1747628"/>
              <a:ext cx="871924" cy="10628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pic>
        <p:nvPicPr>
          <p:cNvPr id="127" name="Picture 11"/>
          <p:cNvPicPr>
            <a:picLocks noChangeAspect="1" noChangeArrowheads="1"/>
          </p:cNvPicPr>
          <p:nvPr/>
        </p:nvPicPr>
        <p:blipFill>
          <a:blip r:embed="rId7" cstate="print"/>
          <a:srcRect/>
          <a:stretch>
            <a:fillRect/>
          </a:stretch>
        </p:blipFill>
        <p:spPr bwMode="auto">
          <a:xfrm>
            <a:off x="6400800" y="838200"/>
            <a:ext cx="2514600" cy="2112963"/>
          </a:xfrm>
          <a:prstGeom prst="rect">
            <a:avLst/>
          </a:prstGeom>
          <a:noFill/>
          <a:ln w="9525">
            <a:noFill/>
            <a:miter lim="800000"/>
            <a:headEnd/>
            <a:tailEnd/>
          </a:ln>
        </p:spPr>
      </p:pic>
      <p:sp>
        <p:nvSpPr>
          <p:cNvPr id="115" name="Title 1"/>
          <p:cNvSpPr>
            <a:spLocks noGrp="1"/>
          </p:cNvSpPr>
          <p:nvPr>
            <p:ph type="title"/>
          </p:nvPr>
        </p:nvSpPr>
        <p:spPr>
          <a:xfrm>
            <a:off x="152400" y="990600"/>
            <a:ext cx="6553200" cy="1066800"/>
          </a:xfrm>
        </p:spPr>
        <p:txBody>
          <a:bodyPr>
            <a:normAutofit fontScale="90000"/>
          </a:bodyPr>
          <a:lstStyle/>
          <a:p>
            <a:r>
              <a:rPr lang="en-US" dirty="0" smtClean="0"/>
              <a:t>Animation for fabrication steps</a:t>
            </a:r>
            <a:endParaRPr lang="en-US" dirty="0"/>
          </a:p>
        </p:txBody>
      </p:sp>
      <p:sp>
        <p:nvSpPr>
          <p:cNvPr id="98" name="Slide Number Placeholder 97"/>
          <p:cNvSpPr>
            <a:spLocks noGrp="1"/>
          </p:cNvSpPr>
          <p:nvPr>
            <p:ph type="sldNum" sz="quarter" idx="12"/>
          </p:nvPr>
        </p:nvSpPr>
        <p:spPr/>
        <p:txBody>
          <a:bodyPr/>
          <a:lstStyle/>
          <a:p>
            <a:fld id="{70BE86A2-B1DF-426D-848B-5EB3FDB6B15D}"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2" presetClass="entr" presetSubtype="1"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2" presetClass="entr" presetSubtype="1"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 calcmode="lin" valueType="num">
                                      <p:cBhvr additive="base">
                                        <p:cTn id="27" dur="500" fill="hold"/>
                                        <p:tgtEl>
                                          <p:spTgt spid="122"/>
                                        </p:tgtEl>
                                        <p:attrNameLst>
                                          <p:attrName>ppt_x</p:attrName>
                                        </p:attrNameLst>
                                      </p:cBhvr>
                                      <p:tavLst>
                                        <p:tav tm="0">
                                          <p:val>
                                            <p:strVal val="#ppt_x"/>
                                          </p:val>
                                        </p:tav>
                                        <p:tav tm="100000">
                                          <p:val>
                                            <p:strVal val="#ppt_x"/>
                                          </p:val>
                                        </p:tav>
                                      </p:tavLst>
                                    </p:anim>
                                    <p:anim calcmode="lin" valueType="num">
                                      <p:cBhvr additive="base">
                                        <p:cTn id="28" dur="500" fill="hold"/>
                                        <p:tgtEl>
                                          <p:spTgt spid="122"/>
                                        </p:tgtEl>
                                        <p:attrNameLst>
                                          <p:attrName>ppt_y</p:attrName>
                                        </p:attrNameLst>
                                      </p:cBhvr>
                                      <p:tavLst>
                                        <p:tav tm="0">
                                          <p:val>
                                            <p:strVal val="0-#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1"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0-#ppt_h/2"/>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fade">
                                      <p:cBhvr>
                                        <p:cTn id="48" dur="500"/>
                                        <p:tgtEl>
                                          <p:spTgt spid="1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2" presetClass="entr" presetSubtype="1"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0-#ppt_h/2"/>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2" presetClass="entr" presetSubtype="1"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Autofit/>
          </a:bodyPr>
          <a:lstStyle/>
          <a:p>
            <a:r>
              <a:rPr lang="en-US" sz="4000" dirty="0" smtClean="0">
                <a:cs typeface="Arial" pitchFamily="34" charset="0"/>
              </a:rPr>
              <a:t>Graphene contacted MoS</a:t>
            </a:r>
            <a:r>
              <a:rPr lang="en-US" sz="4000" baseline="-25000" dirty="0" smtClean="0">
                <a:cs typeface="Arial" pitchFamily="34" charset="0"/>
              </a:rPr>
              <a:t>2</a:t>
            </a:r>
            <a:r>
              <a:rPr lang="en-US" sz="4000" dirty="0" smtClean="0">
                <a:cs typeface="Arial" pitchFamily="34" charset="0"/>
              </a:rPr>
              <a:t> FET with </a:t>
            </a:r>
            <a:r>
              <a:rPr lang="en-US" sz="4000" dirty="0" err="1" smtClean="0">
                <a:cs typeface="Arial" pitchFamily="34" charset="0"/>
              </a:rPr>
              <a:t>hBN</a:t>
            </a:r>
            <a:r>
              <a:rPr lang="en-US" sz="4000" dirty="0" smtClean="0">
                <a:cs typeface="Arial" pitchFamily="34" charset="0"/>
              </a:rPr>
              <a:t> encapsulated channel</a:t>
            </a:r>
            <a:endParaRPr lang="en-US" sz="4000" dirty="0"/>
          </a:p>
        </p:txBody>
      </p:sp>
      <p:sp>
        <p:nvSpPr>
          <p:cNvPr id="3" name="Subtitle 2"/>
          <p:cNvSpPr>
            <a:spLocks noGrp="1"/>
          </p:cNvSpPr>
          <p:nvPr>
            <p:ph idx="1"/>
          </p:nvPr>
        </p:nvSpPr>
        <p:spPr>
          <a:xfrm>
            <a:off x="381000" y="2590800"/>
            <a:ext cx="2895600" cy="2819400"/>
          </a:xfrm>
        </p:spPr>
        <p:txBody>
          <a:bodyPr>
            <a:normAutofit/>
          </a:bodyPr>
          <a:lstStyle/>
          <a:p>
            <a:r>
              <a:rPr lang="en-US" b="1" dirty="0" smtClean="0">
                <a:solidFill>
                  <a:schemeClr val="tx1"/>
                </a:solidFill>
              </a:rPr>
              <a:t>L:2.5 um</a:t>
            </a:r>
          </a:p>
          <a:p>
            <a:r>
              <a:rPr lang="en-US" b="1" dirty="0" smtClean="0">
                <a:solidFill>
                  <a:schemeClr val="tx1"/>
                </a:solidFill>
              </a:rPr>
              <a:t>W: 4.1 um</a:t>
            </a:r>
          </a:p>
          <a:p>
            <a:r>
              <a:rPr lang="en-US" b="1" dirty="0" smtClean="0">
                <a:solidFill>
                  <a:schemeClr val="tx1"/>
                </a:solidFill>
              </a:rPr>
              <a:t>d: 9 nm</a:t>
            </a:r>
            <a:endParaRPr lang="en-US" b="1" dirty="0">
              <a:solidFill>
                <a:schemeClr val="tx1"/>
              </a:solidFill>
            </a:endParaRPr>
          </a:p>
        </p:txBody>
      </p:sp>
      <p:grpSp>
        <p:nvGrpSpPr>
          <p:cNvPr id="22" name="Group 21"/>
          <p:cNvGrpSpPr/>
          <p:nvPr/>
        </p:nvGrpSpPr>
        <p:grpSpPr>
          <a:xfrm>
            <a:off x="3733800" y="2286000"/>
            <a:ext cx="4419600" cy="3341132"/>
            <a:chOff x="3733800" y="2286000"/>
            <a:chExt cx="4419600" cy="3341132"/>
          </a:xfrm>
        </p:grpSpPr>
        <p:pic>
          <p:nvPicPr>
            <p:cNvPr id="9218" name="Picture 2" descr="E:\Perera\APS 2015\Captured 100x.jpg"/>
            <p:cNvPicPr>
              <a:picLocks noChangeAspect="1" noChangeArrowheads="1"/>
            </p:cNvPicPr>
            <p:nvPr/>
          </p:nvPicPr>
          <p:blipFill>
            <a:blip r:embed="rId3" cstate="print"/>
            <a:srcRect l="36650" t="25000" r="28191" b="43750"/>
            <a:stretch>
              <a:fillRect/>
            </a:stretch>
          </p:blipFill>
          <p:spPr bwMode="auto">
            <a:xfrm>
              <a:off x="3810000" y="2286000"/>
              <a:ext cx="4343400" cy="2895600"/>
            </a:xfrm>
            <a:prstGeom prst="rect">
              <a:avLst/>
            </a:prstGeom>
            <a:noFill/>
          </p:spPr>
        </p:pic>
        <p:cxnSp>
          <p:nvCxnSpPr>
            <p:cNvPr id="8" name="Straight Arrow Connector 7"/>
            <p:cNvCxnSpPr/>
            <p:nvPr/>
          </p:nvCxnSpPr>
          <p:spPr>
            <a:xfrm flipV="1">
              <a:off x="4419600" y="4724400"/>
              <a:ext cx="762000" cy="4572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33800" y="5181600"/>
              <a:ext cx="1428020" cy="369332"/>
            </a:xfrm>
            <a:prstGeom prst="rect">
              <a:avLst/>
            </a:prstGeom>
            <a:noFill/>
          </p:spPr>
          <p:txBody>
            <a:bodyPr wrap="none" rtlCol="0">
              <a:spAutoFit/>
            </a:bodyPr>
            <a:lstStyle/>
            <a:p>
              <a:r>
                <a:rPr lang="en-US" dirty="0" smtClean="0"/>
                <a:t>Bottom </a:t>
              </a:r>
              <a:r>
                <a:rPr lang="en-US" dirty="0" err="1" smtClean="0"/>
                <a:t>hBN</a:t>
              </a:r>
              <a:endParaRPr lang="en-US" dirty="0"/>
            </a:p>
          </p:txBody>
        </p:sp>
        <p:cxnSp>
          <p:nvCxnSpPr>
            <p:cNvPr id="15" name="Straight Arrow Connector 14"/>
            <p:cNvCxnSpPr/>
            <p:nvPr/>
          </p:nvCxnSpPr>
          <p:spPr>
            <a:xfrm rot="5400000">
              <a:off x="5371306" y="3238500"/>
              <a:ext cx="991394" cy="7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05400" y="2362200"/>
              <a:ext cx="180062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passivation</a:t>
              </a:r>
              <a:r>
                <a:rPr lang="en-US" dirty="0" smtClean="0"/>
                <a:t> </a:t>
              </a:r>
              <a:r>
                <a:rPr lang="en-US" dirty="0" err="1" smtClean="0"/>
                <a:t>hBN</a:t>
              </a:r>
              <a:endParaRPr lang="en-US" dirty="0"/>
            </a:p>
          </p:txBody>
        </p:sp>
        <p:cxnSp>
          <p:nvCxnSpPr>
            <p:cNvPr id="19" name="Straight Arrow Connector 18"/>
            <p:cNvCxnSpPr>
              <a:stCxn id="9218" idx="2"/>
            </p:cNvCxnSpPr>
            <p:nvPr/>
          </p:nvCxnSpPr>
          <p:spPr>
            <a:xfrm rot="5400000" flipH="1" flipV="1">
              <a:off x="5619750" y="4781550"/>
              <a:ext cx="762000" cy="381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562600" y="5257800"/>
              <a:ext cx="742832" cy="369332"/>
            </a:xfrm>
            <a:prstGeom prst="rect">
              <a:avLst/>
            </a:prstGeom>
            <a:noFill/>
          </p:spPr>
          <p:txBody>
            <a:bodyPr wrap="none" rtlCol="0">
              <a:spAutoFit/>
            </a:bodyPr>
            <a:lstStyle/>
            <a:p>
              <a:r>
                <a:rPr lang="en-US" dirty="0" smtClean="0"/>
                <a:t>MoS2</a:t>
              </a:r>
              <a:endParaRPr lang="en-US" dirty="0"/>
            </a:p>
          </p:txBody>
        </p:sp>
      </p:grpSp>
      <p:sp>
        <p:nvSpPr>
          <p:cNvPr id="12" name="Slide Number Placeholder 11"/>
          <p:cNvSpPr>
            <a:spLocks noGrp="1"/>
          </p:cNvSpPr>
          <p:nvPr>
            <p:ph type="sldNum" sz="quarter" idx="12"/>
          </p:nvPr>
        </p:nvSpPr>
        <p:spPr/>
        <p:txBody>
          <a:bodyPr/>
          <a:lstStyle/>
          <a:p>
            <a:fld id="{70BE86A2-B1DF-426D-848B-5EB3FDB6B15D}"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534400" cy="1143000"/>
          </a:xfrm>
        </p:spPr>
        <p:txBody>
          <a:bodyPr>
            <a:noAutofit/>
          </a:bodyPr>
          <a:lstStyle/>
          <a:p>
            <a:r>
              <a:rPr lang="en-US" sz="4000" dirty="0" smtClean="0"/>
              <a:t>I</a:t>
            </a:r>
            <a:r>
              <a:rPr lang="en-US" sz="4000" baseline="-25000" dirty="0" smtClean="0"/>
              <a:t>ds</a:t>
            </a:r>
            <a:r>
              <a:rPr lang="en-US" sz="4000" dirty="0" smtClean="0"/>
              <a:t> Vs </a:t>
            </a:r>
            <a:r>
              <a:rPr lang="en-US" sz="4000" dirty="0" err="1" smtClean="0"/>
              <a:t>V</a:t>
            </a:r>
            <a:r>
              <a:rPr lang="en-US" sz="4000" baseline="-25000" dirty="0" err="1" smtClean="0"/>
              <a:t>ds</a:t>
            </a:r>
            <a:r>
              <a:rPr lang="en-US" sz="4000" dirty="0" smtClean="0"/>
              <a:t> of MoS</a:t>
            </a:r>
            <a:r>
              <a:rPr lang="en-US" sz="4000" baseline="-25000" dirty="0" smtClean="0"/>
              <a:t>2</a:t>
            </a:r>
            <a:r>
              <a:rPr lang="en-US" sz="4000" dirty="0" smtClean="0"/>
              <a:t> FET with graphene drain/source electrodes at 77K and RT </a:t>
            </a:r>
            <a:endParaRPr lang="en-US" sz="4000" dirty="0"/>
          </a:p>
        </p:txBody>
      </p:sp>
      <p:pic>
        <p:nvPicPr>
          <p:cNvPr id="6149" name="Picture 5"/>
          <p:cNvPicPr>
            <a:picLocks noChangeAspect="1" noChangeArrowheads="1"/>
          </p:cNvPicPr>
          <p:nvPr/>
        </p:nvPicPr>
        <p:blipFill>
          <a:blip r:embed="rId3" cstate="print"/>
          <a:srcRect t="19340" r="3226"/>
          <a:stretch>
            <a:fillRect/>
          </a:stretch>
        </p:blipFill>
        <p:spPr bwMode="auto">
          <a:xfrm>
            <a:off x="0" y="2667000"/>
            <a:ext cx="4419600" cy="3358896"/>
          </a:xfrm>
          <a:prstGeom prst="rect">
            <a:avLst/>
          </a:prstGeom>
          <a:noFill/>
          <a:ln w="9525">
            <a:noFill/>
            <a:miter lim="800000"/>
            <a:headEnd/>
            <a:tailEnd/>
          </a:ln>
          <a:effectLst/>
        </p:spPr>
      </p:pic>
      <p:pic>
        <p:nvPicPr>
          <p:cNvPr id="6150" name="Picture 6"/>
          <p:cNvPicPr>
            <a:picLocks noChangeAspect="1" noChangeArrowheads="1"/>
          </p:cNvPicPr>
          <p:nvPr/>
        </p:nvPicPr>
        <p:blipFill>
          <a:blip r:embed="rId4" cstate="print"/>
          <a:srcRect t="19906" r="2326"/>
          <a:stretch>
            <a:fillRect/>
          </a:stretch>
        </p:blipFill>
        <p:spPr bwMode="auto">
          <a:xfrm>
            <a:off x="4572000" y="2573977"/>
            <a:ext cx="4572000" cy="338446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0BE86A2-B1DF-426D-848B-5EB3FDB6B15D}" type="slidenum">
              <a:rPr lang="en-US" smtClean="0"/>
              <a:pPr/>
              <a:t>6</a:t>
            </a:fld>
            <a:endParaRPr lang="en-US"/>
          </a:p>
        </p:txBody>
      </p:sp>
      <p:sp>
        <p:nvSpPr>
          <p:cNvPr id="7" name="Rectangle 6"/>
          <p:cNvSpPr/>
          <p:nvPr/>
        </p:nvSpPr>
        <p:spPr>
          <a:xfrm>
            <a:off x="914400" y="3429000"/>
            <a:ext cx="1143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p:cNvSpPr/>
          <p:nvPr/>
        </p:nvSpPr>
        <p:spPr>
          <a:xfrm>
            <a:off x="5562600" y="3276600"/>
            <a:ext cx="1447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9677400" cy="1143000"/>
          </a:xfrm>
        </p:spPr>
        <p:txBody>
          <a:bodyPr>
            <a:noAutofit/>
          </a:bodyPr>
          <a:lstStyle/>
          <a:p>
            <a:r>
              <a:rPr lang="en-US" sz="4000" dirty="0" smtClean="0"/>
              <a:t>Before and after BV doping of graphene contacts</a:t>
            </a:r>
            <a:endParaRPr lang="en-US" sz="4000" dirty="0"/>
          </a:p>
        </p:txBody>
      </p:sp>
      <p:grpSp>
        <p:nvGrpSpPr>
          <p:cNvPr id="49" name="Group 48"/>
          <p:cNvGrpSpPr/>
          <p:nvPr/>
        </p:nvGrpSpPr>
        <p:grpSpPr>
          <a:xfrm>
            <a:off x="457200" y="2362200"/>
            <a:ext cx="4207409" cy="3505200"/>
            <a:chOff x="457200" y="2362200"/>
            <a:chExt cx="4207409" cy="3505200"/>
          </a:xfrm>
        </p:grpSpPr>
        <p:grpSp>
          <p:nvGrpSpPr>
            <p:cNvPr id="6" name="Group 111"/>
            <p:cNvGrpSpPr/>
            <p:nvPr/>
          </p:nvGrpSpPr>
          <p:grpSpPr>
            <a:xfrm>
              <a:off x="1818594" y="2997465"/>
              <a:ext cx="650821" cy="1212604"/>
              <a:chOff x="1371600" y="0"/>
              <a:chExt cx="990600" cy="1981200"/>
            </a:xfrm>
          </p:grpSpPr>
          <p:sp>
            <p:nvSpPr>
              <p:cNvPr id="41" name="Trapezoid 42"/>
              <p:cNvSpPr/>
              <p:nvPr/>
            </p:nvSpPr>
            <p:spPr>
              <a:xfrm>
                <a:off x="1371600" y="1078554"/>
                <a:ext cx="990600" cy="902646"/>
              </a:xfrm>
              <a:prstGeom prst="trapezoid">
                <a:avLst>
                  <a:gd name="adj" fmla="val 442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rot="5400000" flipH="1" flipV="1">
                <a:off x="838200" y="533400"/>
                <a:ext cx="1981200" cy="914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876300" y="495300"/>
                <a:ext cx="1981200" cy="990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24"/>
            <p:cNvGrpSpPr/>
            <p:nvPr/>
          </p:nvGrpSpPr>
          <p:grpSpPr>
            <a:xfrm>
              <a:off x="2769795" y="2845889"/>
              <a:ext cx="1752212" cy="1313655"/>
              <a:chOff x="2895600" y="0"/>
              <a:chExt cx="2667000" cy="1828799"/>
            </a:xfrm>
          </p:grpSpPr>
          <p:grpSp>
            <p:nvGrpSpPr>
              <p:cNvPr id="33" name="Group 123"/>
              <p:cNvGrpSpPr/>
              <p:nvPr/>
            </p:nvGrpSpPr>
            <p:grpSpPr>
              <a:xfrm>
                <a:off x="2895600" y="0"/>
                <a:ext cx="2667000" cy="1828799"/>
                <a:chOff x="2895600" y="0"/>
                <a:chExt cx="2667000" cy="1828799"/>
              </a:xfrm>
            </p:grpSpPr>
            <p:grpSp>
              <p:nvGrpSpPr>
                <p:cNvPr id="35" name="Group 6"/>
                <p:cNvGrpSpPr/>
                <p:nvPr/>
              </p:nvGrpSpPr>
              <p:grpSpPr>
                <a:xfrm rot="10800000" flipH="1">
                  <a:off x="2895600" y="745066"/>
                  <a:ext cx="2514600" cy="1083733"/>
                  <a:chOff x="1905000" y="838200"/>
                  <a:chExt cx="2286000" cy="1447800"/>
                </a:xfrm>
              </p:grpSpPr>
              <p:sp>
                <p:nvSpPr>
                  <p:cNvPr id="39" name="Arc 3"/>
                  <p:cNvSpPr/>
                  <p:nvPr/>
                </p:nvSpPr>
                <p:spPr>
                  <a:xfrm flipH="1">
                    <a:off x="1905000" y="838200"/>
                    <a:ext cx="1143000"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Connector 39"/>
                  <p:cNvCxnSpPr/>
                  <p:nvPr/>
                </p:nvCxnSpPr>
                <p:spPr>
                  <a:xfrm>
                    <a:off x="2362200" y="838200"/>
                    <a:ext cx="1828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7"/>
                <p:cNvGrpSpPr/>
                <p:nvPr/>
              </p:nvGrpSpPr>
              <p:grpSpPr>
                <a:xfrm rot="10800000" flipH="1">
                  <a:off x="2895600" y="0"/>
                  <a:ext cx="2667000" cy="990599"/>
                  <a:chOff x="1905000" y="836613"/>
                  <a:chExt cx="2370667" cy="1449387"/>
                </a:xfrm>
              </p:grpSpPr>
              <p:sp>
                <p:nvSpPr>
                  <p:cNvPr id="37" name="Arc 36"/>
                  <p:cNvSpPr/>
                  <p:nvPr/>
                </p:nvSpPr>
                <p:spPr>
                  <a:xfrm flipH="1">
                    <a:off x="1905000" y="838200"/>
                    <a:ext cx="2370667"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p:cNvCxnSpPr/>
                  <p:nvPr/>
                </p:nvCxnSpPr>
                <p:spPr>
                  <a:xfrm rot="10800000" flipH="1" flipV="1">
                    <a:off x="3056467" y="836613"/>
                    <a:ext cx="10160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4" name="Straight Connector 33"/>
              <p:cNvCxnSpPr/>
              <p:nvPr/>
            </p:nvCxnSpPr>
            <p:spPr>
              <a:xfrm rot="5400000" flipH="1">
                <a:off x="2474686" y="932323"/>
                <a:ext cx="843270" cy="1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Oval 7"/>
            <p:cNvSpPr/>
            <p:nvPr/>
          </p:nvSpPr>
          <p:spPr>
            <a:xfrm>
              <a:off x="2059610" y="3505200"/>
              <a:ext cx="150190" cy="101050"/>
            </a:xfrm>
            <a:prstGeom prst="ellipse">
              <a:avLst/>
            </a:prstGeom>
            <a:ln w="3810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U-Turn Arrow 8"/>
            <p:cNvSpPr/>
            <p:nvPr/>
          </p:nvSpPr>
          <p:spPr>
            <a:xfrm>
              <a:off x="2118973" y="2946939"/>
              <a:ext cx="1001264" cy="505251"/>
            </a:xfrm>
            <a:prstGeom prst="uturnArrow">
              <a:avLst>
                <a:gd name="adj1" fmla="val 10672"/>
                <a:gd name="adj2" fmla="val 25000"/>
                <a:gd name="adj3" fmla="val 25000"/>
                <a:gd name="adj4" fmla="val 43750"/>
                <a:gd name="adj5" fmla="val 75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0" name="TextBox 9"/>
            <p:cNvSpPr txBox="1"/>
            <p:nvPr/>
          </p:nvSpPr>
          <p:spPr>
            <a:xfrm>
              <a:off x="1661161" y="2362200"/>
              <a:ext cx="1615439" cy="369332"/>
            </a:xfrm>
            <a:prstGeom prst="rect">
              <a:avLst/>
            </a:prstGeom>
            <a:noFill/>
          </p:spPr>
          <p:txBody>
            <a:bodyPr wrap="square" rtlCol="0">
              <a:spAutoFit/>
            </a:bodyPr>
            <a:lstStyle/>
            <a:p>
              <a:r>
                <a:rPr lang="en-US" b="1" dirty="0" err="1" smtClean="0"/>
                <a:t>Graphene</a:t>
              </a:r>
              <a:endParaRPr lang="en-US" b="1" dirty="0"/>
            </a:p>
          </p:txBody>
        </p:sp>
        <p:sp>
          <p:nvSpPr>
            <p:cNvPr id="11" name="TextBox 10"/>
            <p:cNvSpPr txBox="1"/>
            <p:nvPr/>
          </p:nvSpPr>
          <p:spPr>
            <a:xfrm>
              <a:off x="3448980" y="2362200"/>
              <a:ext cx="970620" cy="369332"/>
            </a:xfrm>
            <a:prstGeom prst="rect">
              <a:avLst/>
            </a:prstGeom>
            <a:noFill/>
          </p:spPr>
          <p:txBody>
            <a:bodyPr wrap="square" rtlCol="0">
              <a:spAutoFit/>
            </a:bodyPr>
            <a:lstStyle/>
            <a:p>
              <a:r>
                <a:rPr lang="en-US" b="1" dirty="0" smtClean="0"/>
                <a:t>MoS</a:t>
              </a:r>
              <a:r>
                <a:rPr lang="en-US" b="1" baseline="-25000" dirty="0" smtClean="0"/>
                <a:t>2</a:t>
              </a:r>
              <a:endParaRPr lang="en-US" b="1" baseline="-25000" dirty="0"/>
            </a:p>
          </p:txBody>
        </p:sp>
        <p:cxnSp>
          <p:nvCxnSpPr>
            <p:cNvPr id="12" name="Straight Connector 11"/>
            <p:cNvCxnSpPr/>
            <p:nvPr/>
          </p:nvCxnSpPr>
          <p:spPr>
            <a:xfrm>
              <a:off x="1600200" y="3657600"/>
              <a:ext cx="1004922" cy="1569"/>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83305" y="3642488"/>
              <a:ext cx="750295" cy="369332"/>
            </a:xfrm>
            <a:prstGeom prst="rect">
              <a:avLst/>
            </a:prstGeom>
            <a:noFill/>
          </p:spPr>
          <p:txBody>
            <a:bodyPr wrap="square" rtlCol="0">
              <a:spAutoFit/>
            </a:bodyPr>
            <a:lstStyle/>
            <a:p>
              <a:r>
                <a:rPr lang="en-US" b="1" dirty="0" smtClean="0"/>
                <a:t>E</a:t>
              </a:r>
              <a:r>
                <a:rPr lang="en-US" b="1" baseline="-25000" dirty="0" smtClean="0"/>
                <a:t>F</a:t>
              </a:r>
              <a:endParaRPr lang="en-US" b="1" baseline="-25000" dirty="0"/>
            </a:p>
          </p:txBody>
        </p:sp>
        <p:grpSp>
          <p:nvGrpSpPr>
            <p:cNvPr id="14" name="Group 119"/>
            <p:cNvGrpSpPr/>
            <p:nvPr/>
          </p:nvGrpSpPr>
          <p:grpSpPr>
            <a:xfrm>
              <a:off x="1371598" y="4301119"/>
              <a:ext cx="3293011" cy="1566281"/>
              <a:chOff x="5188226" y="4953490"/>
              <a:chExt cx="3903679" cy="1477326"/>
            </a:xfrm>
          </p:grpSpPr>
          <p:grpSp>
            <p:nvGrpSpPr>
              <p:cNvPr id="15" name="Group 75"/>
              <p:cNvGrpSpPr/>
              <p:nvPr/>
            </p:nvGrpSpPr>
            <p:grpSpPr>
              <a:xfrm>
                <a:off x="5714999" y="5334736"/>
                <a:ext cx="982372" cy="1000770"/>
                <a:chOff x="4800600" y="1447800"/>
                <a:chExt cx="1219200" cy="2057400"/>
              </a:xfrm>
            </p:grpSpPr>
            <p:sp>
              <p:nvSpPr>
                <p:cNvPr id="29" name="Flowchart: Extract 28"/>
                <p:cNvSpPr/>
                <p:nvPr/>
              </p:nvSpPr>
              <p:spPr>
                <a:xfrm>
                  <a:off x="4876800" y="2514600"/>
                  <a:ext cx="1066800" cy="9906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Extract 29"/>
                <p:cNvSpPr/>
                <p:nvPr/>
              </p:nvSpPr>
              <p:spPr>
                <a:xfrm rot="10800000">
                  <a:off x="4953000" y="1676400"/>
                  <a:ext cx="914400" cy="8382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rot="16200000" flipH="1">
                  <a:off x="4343400" y="1905000"/>
                  <a:ext cx="2057400" cy="1143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4419600" y="1905000"/>
                  <a:ext cx="2057400" cy="1143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34"/>
              <p:cNvGrpSpPr/>
              <p:nvPr/>
            </p:nvGrpSpPr>
            <p:grpSpPr>
              <a:xfrm>
                <a:off x="6942965" y="4953490"/>
                <a:ext cx="2148940" cy="1477326"/>
                <a:chOff x="2895600" y="0"/>
                <a:chExt cx="2667000" cy="1828799"/>
              </a:xfrm>
            </p:grpSpPr>
            <p:grpSp>
              <p:nvGrpSpPr>
                <p:cNvPr id="21" name="Group 123"/>
                <p:cNvGrpSpPr/>
                <p:nvPr/>
              </p:nvGrpSpPr>
              <p:grpSpPr>
                <a:xfrm>
                  <a:off x="2895600" y="0"/>
                  <a:ext cx="2667000" cy="1828799"/>
                  <a:chOff x="2895600" y="0"/>
                  <a:chExt cx="2667000" cy="1828799"/>
                </a:xfrm>
              </p:grpSpPr>
              <p:grpSp>
                <p:nvGrpSpPr>
                  <p:cNvPr id="23" name="Group 6"/>
                  <p:cNvGrpSpPr/>
                  <p:nvPr/>
                </p:nvGrpSpPr>
                <p:grpSpPr>
                  <a:xfrm rot="10800000" flipH="1">
                    <a:off x="2895600" y="745066"/>
                    <a:ext cx="2514600" cy="1083733"/>
                    <a:chOff x="1905000" y="838200"/>
                    <a:chExt cx="2286000" cy="1447800"/>
                  </a:xfrm>
                </p:grpSpPr>
                <p:sp>
                  <p:nvSpPr>
                    <p:cNvPr id="27" name="Arc 3"/>
                    <p:cNvSpPr/>
                    <p:nvPr/>
                  </p:nvSpPr>
                  <p:spPr>
                    <a:xfrm flipH="1">
                      <a:off x="1905000" y="838200"/>
                      <a:ext cx="1143000"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2362200" y="838200"/>
                      <a:ext cx="1828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7"/>
                  <p:cNvGrpSpPr/>
                  <p:nvPr/>
                </p:nvGrpSpPr>
                <p:grpSpPr>
                  <a:xfrm rot="10800000" flipH="1">
                    <a:off x="2895600" y="0"/>
                    <a:ext cx="2667000" cy="990599"/>
                    <a:chOff x="1905000" y="836613"/>
                    <a:chExt cx="2370667" cy="1449387"/>
                  </a:xfrm>
                </p:grpSpPr>
                <p:sp>
                  <p:nvSpPr>
                    <p:cNvPr id="25" name="Arc 24"/>
                    <p:cNvSpPr/>
                    <p:nvPr/>
                  </p:nvSpPr>
                  <p:spPr>
                    <a:xfrm flipH="1">
                      <a:off x="1905000" y="838200"/>
                      <a:ext cx="2370667" cy="1447800"/>
                    </a:xfrm>
                    <a:prstGeom prst="arc">
                      <a:avLst>
                        <a:gd name="adj1" fmla="val 16268266"/>
                        <a:gd name="adj2" fmla="val 215770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rot="10800000" flipH="1" flipV="1">
                      <a:off x="3056467" y="836613"/>
                      <a:ext cx="10160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p:cNvCxnSpPr/>
                <p:nvPr/>
              </p:nvCxnSpPr>
              <p:spPr>
                <a:xfrm rot="5400000" flipH="1">
                  <a:off x="2474686" y="932323"/>
                  <a:ext cx="843270" cy="1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a:xfrm>
                <a:off x="6083389" y="5334735"/>
                <a:ext cx="184195" cy="95311"/>
              </a:xfrm>
              <a:prstGeom prst="ellipse">
                <a:avLst/>
              </a:prstGeom>
              <a:ln w="3810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ight Arrow 17"/>
              <p:cNvSpPr/>
              <p:nvPr/>
            </p:nvSpPr>
            <p:spPr>
              <a:xfrm>
                <a:off x="6328982" y="5334735"/>
                <a:ext cx="920975" cy="9531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p:cNvCxnSpPr/>
              <p:nvPr/>
            </p:nvCxnSpPr>
            <p:spPr>
              <a:xfrm>
                <a:off x="5462104" y="5406324"/>
                <a:ext cx="1300922" cy="148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88226" y="5264257"/>
                <a:ext cx="722649" cy="348356"/>
              </a:xfrm>
              <a:prstGeom prst="rect">
                <a:avLst/>
              </a:prstGeom>
              <a:noFill/>
            </p:spPr>
            <p:txBody>
              <a:bodyPr wrap="square" rtlCol="0">
                <a:spAutoFit/>
              </a:bodyPr>
              <a:lstStyle/>
              <a:p>
                <a:r>
                  <a:rPr lang="en-US" b="1" dirty="0" smtClean="0"/>
                  <a:t>E</a:t>
                </a:r>
                <a:r>
                  <a:rPr lang="en-US" b="1" baseline="-25000" dirty="0" smtClean="0"/>
                  <a:t>F</a:t>
                </a:r>
                <a:endParaRPr lang="en-US" b="1" baseline="-25000" dirty="0"/>
              </a:p>
            </p:txBody>
          </p:sp>
        </p:grpSp>
        <p:sp>
          <p:nvSpPr>
            <p:cNvPr id="44" name="TextBox 43"/>
            <p:cNvSpPr txBox="1"/>
            <p:nvPr/>
          </p:nvSpPr>
          <p:spPr>
            <a:xfrm>
              <a:off x="457200" y="2895600"/>
              <a:ext cx="1225061" cy="646331"/>
            </a:xfrm>
            <a:prstGeom prst="rect">
              <a:avLst/>
            </a:prstGeom>
            <a:noFill/>
          </p:spPr>
          <p:txBody>
            <a:bodyPr wrap="square" rtlCol="0">
              <a:spAutoFit/>
            </a:bodyPr>
            <a:lstStyle/>
            <a:p>
              <a:r>
                <a:rPr lang="en-US" dirty="0" smtClean="0"/>
                <a:t>Without doping</a:t>
              </a:r>
              <a:endParaRPr lang="en-US" dirty="0"/>
            </a:p>
          </p:txBody>
        </p:sp>
        <p:sp>
          <p:nvSpPr>
            <p:cNvPr id="45" name="TextBox 44"/>
            <p:cNvSpPr txBox="1"/>
            <p:nvPr/>
          </p:nvSpPr>
          <p:spPr>
            <a:xfrm>
              <a:off x="457200" y="5029200"/>
              <a:ext cx="1162929" cy="646331"/>
            </a:xfrm>
            <a:prstGeom prst="rect">
              <a:avLst/>
            </a:prstGeom>
            <a:noFill/>
          </p:spPr>
          <p:txBody>
            <a:bodyPr wrap="square" rtlCol="0">
              <a:spAutoFit/>
            </a:bodyPr>
            <a:lstStyle/>
            <a:p>
              <a:r>
                <a:rPr lang="en-US" dirty="0" smtClean="0"/>
                <a:t>With B.V </a:t>
              </a:r>
            </a:p>
            <a:p>
              <a:r>
                <a:rPr lang="en-US" dirty="0" smtClean="0"/>
                <a:t>doping</a:t>
              </a:r>
              <a:endParaRPr lang="en-US" dirty="0"/>
            </a:p>
          </p:txBody>
        </p:sp>
      </p:grpSp>
      <p:sp>
        <p:nvSpPr>
          <p:cNvPr id="50" name="Slide Number Placeholder 49"/>
          <p:cNvSpPr>
            <a:spLocks noGrp="1"/>
          </p:cNvSpPr>
          <p:nvPr>
            <p:ph type="sldNum" sz="quarter" idx="12"/>
          </p:nvPr>
        </p:nvSpPr>
        <p:spPr/>
        <p:txBody>
          <a:bodyPr/>
          <a:lstStyle/>
          <a:p>
            <a:fld id="{70BE86A2-B1DF-426D-848B-5EB3FDB6B15D}" type="slidenum">
              <a:rPr lang="en-US" smtClean="0"/>
              <a:pPr/>
              <a:t>7</a:t>
            </a:fld>
            <a:endParaRPr lang="en-US"/>
          </a:p>
        </p:txBody>
      </p:sp>
      <p:pic>
        <p:nvPicPr>
          <p:cNvPr id="1029" name="Picture 5"/>
          <p:cNvPicPr>
            <a:picLocks noChangeAspect="1" noChangeArrowheads="1"/>
          </p:cNvPicPr>
          <p:nvPr/>
        </p:nvPicPr>
        <p:blipFill>
          <a:blip r:embed="rId3" cstate="print"/>
          <a:srcRect t="19815" r="10909"/>
          <a:stretch>
            <a:fillRect/>
          </a:stretch>
        </p:blipFill>
        <p:spPr bwMode="auto">
          <a:xfrm>
            <a:off x="5105400" y="2209800"/>
            <a:ext cx="2514600" cy="1869053"/>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srcRect t="18957" r="8163"/>
          <a:stretch>
            <a:fillRect/>
          </a:stretch>
        </p:blipFill>
        <p:spPr bwMode="auto">
          <a:xfrm>
            <a:off x="4800600" y="4194048"/>
            <a:ext cx="2819400" cy="21427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15400" cy="1143000"/>
          </a:xfrm>
        </p:spPr>
        <p:txBody>
          <a:bodyPr>
            <a:normAutofit fontScale="90000"/>
          </a:bodyPr>
          <a:lstStyle/>
          <a:p>
            <a:r>
              <a:rPr lang="en-US" sz="4400" dirty="0" smtClean="0"/>
              <a:t>I</a:t>
            </a:r>
            <a:r>
              <a:rPr lang="en-US" sz="4400" baseline="-25000" dirty="0" smtClean="0"/>
              <a:t>ds</a:t>
            </a:r>
            <a:r>
              <a:rPr lang="en-US" sz="4400" dirty="0" smtClean="0"/>
              <a:t> Vs </a:t>
            </a:r>
            <a:r>
              <a:rPr lang="en-US" sz="4400" dirty="0" err="1" smtClean="0"/>
              <a:t>V</a:t>
            </a:r>
            <a:r>
              <a:rPr lang="en-US" sz="4400" baseline="-25000" dirty="0" err="1" smtClean="0"/>
              <a:t>ds</a:t>
            </a:r>
            <a:r>
              <a:rPr lang="en-US" sz="4400" dirty="0" smtClean="0"/>
              <a:t> at 77K  before and after BV doping of graphene contacts</a:t>
            </a:r>
            <a:endParaRPr lang="en-US" sz="4400" dirty="0"/>
          </a:p>
        </p:txBody>
      </p:sp>
      <p:pic>
        <p:nvPicPr>
          <p:cNvPr id="6147" name="Picture 3"/>
          <p:cNvPicPr>
            <a:picLocks noGrp="1" noChangeAspect="1" noChangeArrowheads="1"/>
          </p:cNvPicPr>
          <p:nvPr>
            <p:ph idx="1"/>
          </p:nvPr>
        </p:nvPicPr>
        <p:blipFill>
          <a:blip r:embed="rId3" cstate="print"/>
          <a:srcRect t="19096" r="2560"/>
          <a:stretch>
            <a:fillRect/>
          </a:stretch>
        </p:blipFill>
        <p:spPr bwMode="auto">
          <a:xfrm>
            <a:off x="4648200" y="2286000"/>
            <a:ext cx="4267200" cy="3207569"/>
          </a:xfrm>
          <a:prstGeom prst="rect">
            <a:avLst/>
          </a:prstGeom>
          <a:noFill/>
          <a:ln w="9525">
            <a:noFill/>
            <a:miter lim="800000"/>
            <a:headEnd/>
            <a:tailEnd/>
          </a:ln>
          <a:effectLst/>
        </p:spPr>
      </p:pic>
      <p:sp>
        <p:nvSpPr>
          <p:cNvPr id="5" name="TextBox 4"/>
          <p:cNvSpPr txBox="1"/>
          <p:nvPr/>
        </p:nvSpPr>
        <p:spPr>
          <a:xfrm>
            <a:off x="2667000" y="3962400"/>
            <a:ext cx="838200" cy="369332"/>
          </a:xfrm>
          <a:prstGeom prst="rect">
            <a:avLst/>
          </a:prstGeom>
          <a:noFill/>
        </p:spPr>
        <p:txBody>
          <a:bodyPr wrap="square" rtlCol="0">
            <a:spAutoFit/>
          </a:bodyPr>
          <a:lstStyle/>
          <a:p>
            <a:r>
              <a:rPr lang="en-US" dirty="0" smtClean="0"/>
              <a:t>T=77K</a:t>
            </a:r>
            <a:endParaRPr lang="en-US" dirty="0"/>
          </a:p>
        </p:txBody>
      </p:sp>
      <p:sp>
        <p:nvSpPr>
          <p:cNvPr id="6" name="TextBox 5"/>
          <p:cNvSpPr txBox="1"/>
          <p:nvPr/>
        </p:nvSpPr>
        <p:spPr>
          <a:xfrm>
            <a:off x="7162800" y="4038600"/>
            <a:ext cx="838200" cy="369332"/>
          </a:xfrm>
          <a:prstGeom prst="rect">
            <a:avLst/>
          </a:prstGeom>
          <a:noFill/>
        </p:spPr>
        <p:txBody>
          <a:bodyPr wrap="square" rtlCol="0">
            <a:spAutoFit/>
          </a:bodyPr>
          <a:lstStyle/>
          <a:p>
            <a:r>
              <a:rPr lang="en-US" dirty="0" smtClean="0"/>
              <a:t>T=77K</a:t>
            </a:r>
            <a:endParaRPr lang="en-US" dirty="0"/>
          </a:p>
        </p:txBody>
      </p:sp>
      <p:sp>
        <p:nvSpPr>
          <p:cNvPr id="7" name="Slide Number Placeholder 6"/>
          <p:cNvSpPr>
            <a:spLocks noGrp="1"/>
          </p:cNvSpPr>
          <p:nvPr>
            <p:ph type="sldNum" sz="quarter" idx="12"/>
          </p:nvPr>
        </p:nvSpPr>
        <p:spPr/>
        <p:txBody>
          <a:bodyPr/>
          <a:lstStyle/>
          <a:p>
            <a:fld id="{70BE86A2-B1DF-426D-848B-5EB3FDB6B15D}" type="slidenum">
              <a:rPr lang="en-US" smtClean="0"/>
              <a:pPr/>
              <a:t>8</a:t>
            </a:fld>
            <a:endParaRPr lang="en-US"/>
          </a:p>
        </p:txBody>
      </p:sp>
      <p:pic>
        <p:nvPicPr>
          <p:cNvPr id="1026" name="Picture 2"/>
          <p:cNvPicPr>
            <a:picLocks noChangeAspect="1" noChangeArrowheads="1"/>
          </p:cNvPicPr>
          <p:nvPr/>
        </p:nvPicPr>
        <p:blipFill>
          <a:blip r:embed="rId4" cstate="print"/>
          <a:srcRect t="19672" r="3594"/>
          <a:stretch>
            <a:fillRect/>
          </a:stretch>
        </p:blipFill>
        <p:spPr bwMode="auto">
          <a:xfrm>
            <a:off x="381000" y="2438400"/>
            <a:ext cx="4114800" cy="30951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1143000"/>
          </a:xfrm>
        </p:spPr>
        <p:txBody>
          <a:bodyPr>
            <a:normAutofit fontScale="90000"/>
          </a:bodyPr>
          <a:lstStyle/>
          <a:p>
            <a:r>
              <a:rPr lang="en-US" dirty="0" smtClean="0"/>
              <a:t>I</a:t>
            </a:r>
            <a:r>
              <a:rPr lang="en-US" baseline="-25000" dirty="0" smtClean="0"/>
              <a:t>ds</a:t>
            </a:r>
            <a:r>
              <a:rPr lang="en-US" dirty="0" smtClean="0"/>
              <a:t> Vs </a:t>
            </a:r>
            <a:r>
              <a:rPr lang="en-US" dirty="0" err="1" smtClean="0"/>
              <a:t>V</a:t>
            </a:r>
            <a:r>
              <a:rPr lang="en-US" baseline="-25000" dirty="0" err="1" smtClean="0"/>
              <a:t>bg</a:t>
            </a:r>
            <a:r>
              <a:rPr lang="en-US" dirty="0" smtClean="0"/>
              <a:t> before and after BV doping of graphene contacts</a:t>
            </a:r>
            <a:endParaRPr lang="en-US" dirty="0"/>
          </a:p>
        </p:txBody>
      </p:sp>
      <p:pic>
        <p:nvPicPr>
          <p:cNvPr id="4" name="Picture 2"/>
          <p:cNvPicPr>
            <a:picLocks noGrp="1" noChangeAspect="1" noChangeArrowheads="1"/>
          </p:cNvPicPr>
          <p:nvPr>
            <p:ph idx="1"/>
          </p:nvPr>
        </p:nvPicPr>
        <p:blipFill>
          <a:blip r:embed="rId3" cstate="print"/>
          <a:srcRect t="8537"/>
          <a:stretch>
            <a:fillRect/>
          </a:stretch>
        </p:blipFill>
        <p:spPr bwMode="auto">
          <a:xfrm>
            <a:off x="0" y="2133600"/>
            <a:ext cx="4572000" cy="4082143"/>
          </a:xfrm>
          <a:prstGeom prst="rect">
            <a:avLst/>
          </a:prstGeom>
          <a:noFill/>
          <a:ln w="9525">
            <a:noFill/>
            <a:miter lim="800000"/>
            <a:headEnd/>
            <a:tailEnd/>
          </a:ln>
          <a:effectLst/>
        </p:spPr>
      </p:pic>
      <p:sp>
        <p:nvSpPr>
          <p:cNvPr id="5" name="TextBox 4"/>
          <p:cNvSpPr txBox="1"/>
          <p:nvPr/>
        </p:nvSpPr>
        <p:spPr>
          <a:xfrm>
            <a:off x="1371600" y="2590800"/>
            <a:ext cx="838200" cy="369332"/>
          </a:xfrm>
          <a:prstGeom prst="rect">
            <a:avLst/>
          </a:prstGeom>
          <a:noFill/>
        </p:spPr>
        <p:txBody>
          <a:bodyPr wrap="square" rtlCol="0">
            <a:spAutoFit/>
          </a:bodyPr>
          <a:lstStyle/>
          <a:p>
            <a:r>
              <a:rPr lang="en-US" dirty="0" smtClean="0"/>
              <a:t>Bear</a:t>
            </a:r>
            <a:endParaRPr lang="en-US" dirty="0"/>
          </a:p>
        </p:txBody>
      </p:sp>
      <p:grpSp>
        <p:nvGrpSpPr>
          <p:cNvPr id="22" name="Group 21"/>
          <p:cNvGrpSpPr/>
          <p:nvPr/>
        </p:nvGrpSpPr>
        <p:grpSpPr>
          <a:xfrm>
            <a:off x="4038600" y="1600200"/>
            <a:ext cx="4800600" cy="4727280"/>
            <a:chOff x="4038600" y="1600200"/>
            <a:chExt cx="4800600" cy="4727280"/>
          </a:xfrm>
        </p:grpSpPr>
        <p:pic>
          <p:nvPicPr>
            <p:cNvPr id="3" name="Picture 2"/>
            <p:cNvPicPr>
              <a:picLocks noChangeAspect="1" noChangeArrowheads="1"/>
            </p:cNvPicPr>
            <p:nvPr/>
          </p:nvPicPr>
          <p:blipFill>
            <a:blip r:embed="rId4" cstate="print"/>
            <a:srcRect l="24103" t="15575" r="7006"/>
            <a:stretch>
              <a:fillRect/>
            </a:stretch>
          </p:blipFill>
          <p:spPr bwMode="auto">
            <a:xfrm>
              <a:off x="4343400" y="2438400"/>
              <a:ext cx="4495800" cy="3889080"/>
            </a:xfrm>
            <a:prstGeom prst="rect">
              <a:avLst/>
            </a:prstGeom>
            <a:noFill/>
            <a:ln w="9525">
              <a:noFill/>
              <a:miter lim="800000"/>
              <a:headEnd/>
              <a:tailEnd/>
            </a:ln>
            <a:effectLst/>
          </p:spPr>
        </p:pic>
        <p:cxnSp>
          <p:nvCxnSpPr>
            <p:cNvPr id="7" name="Straight Connector 6"/>
            <p:cNvCxnSpPr/>
            <p:nvPr/>
          </p:nvCxnSpPr>
          <p:spPr>
            <a:xfrm rot="5400000" flipH="1" flipV="1">
              <a:off x="5867400" y="2743200"/>
              <a:ext cx="2514600" cy="175260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43600" y="1981200"/>
              <a:ext cx="1295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38600" y="1600200"/>
              <a:ext cx="4724400" cy="646331"/>
            </a:xfrm>
            <a:prstGeom prst="rect">
              <a:avLst/>
            </a:prstGeom>
            <a:noFill/>
          </p:spPr>
          <p:txBody>
            <a:bodyPr wrap="square" rtlCol="0">
              <a:spAutoFit/>
            </a:bodyPr>
            <a:lstStyle/>
            <a:p>
              <a:r>
                <a:rPr lang="en-US" dirty="0" smtClean="0"/>
                <a:t>The linear region  used to calculate</a:t>
              </a:r>
            </a:p>
            <a:p>
              <a:r>
                <a:rPr lang="en-US" dirty="0" smtClean="0"/>
                <a:t> the  field-effect mobility </a:t>
              </a:r>
              <a:endParaRPr lang="en-US" dirty="0"/>
            </a:p>
          </p:txBody>
        </p:sp>
      </p:grpSp>
      <p:cxnSp>
        <p:nvCxnSpPr>
          <p:cNvPr id="24" name="Straight Connector 23"/>
          <p:cNvCxnSpPr/>
          <p:nvPr/>
        </p:nvCxnSpPr>
        <p:spPr>
          <a:xfrm rot="5400000" flipH="1" flipV="1">
            <a:off x="952500" y="2933700"/>
            <a:ext cx="1905000" cy="1371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2590800" y="1905000"/>
            <a:ext cx="1447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fld id="{70BE86A2-B1DF-426D-848B-5EB3FDB6B15D}" type="slidenum">
              <a:rPr lang="en-US" smtClean="0"/>
              <a:pPr/>
              <a:t>9</a:t>
            </a:fld>
            <a:endParaRPr lang="en-US"/>
          </a:p>
        </p:txBody>
      </p:sp>
      <p:sp>
        <p:nvSpPr>
          <p:cNvPr id="13" name="TextBox 12"/>
          <p:cNvSpPr txBox="1"/>
          <p:nvPr/>
        </p:nvSpPr>
        <p:spPr>
          <a:xfrm>
            <a:off x="1371600" y="2590800"/>
            <a:ext cx="9144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Bare</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3906</TotalTime>
  <Words>1100</Words>
  <Application>Microsoft Office PowerPoint</Application>
  <PresentationFormat>On-screen Show (4:3)</PresentationFormat>
  <Paragraphs>151</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Flow</vt:lpstr>
      <vt:lpstr>Improved Performance in hBN encapsulated MoS2 Field-Effect Transistors Contacted by Highly Doped Graphene Electrodes.    Meeghage Madusanka Perera, Hsun-Jen Chuang, Bhim Prasad Chamlagain and Zhixian Zhou*  (Department of Physics and Astronomy, Wayne State University)   </vt:lpstr>
      <vt:lpstr>Outline</vt:lpstr>
      <vt:lpstr>   Motivation</vt:lpstr>
      <vt:lpstr>Animation for fabrication steps</vt:lpstr>
      <vt:lpstr>Graphene contacted MoS2 FET with hBN encapsulated channel</vt:lpstr>
      <vt:lpstr>Ids Vs Vds of MoS2 FET with graphene drain/source electrodes at 77K and RT </vt:lpstr>
      <vt:lpstr>Before and after BV doping of graphene contacts</vt:lpstr>
      <vt:lpstr>Ids Vs Vds at 77K  before and after BV doping of graphene contacts</vt:lpstr>
      <vt:lpstr>Ids Vs Vbg before and after BV doping of graphene contacts</vt:lpstr>
      <vt:lpstr>2-probe mobility before and  after BV doping of graphene contacts</vt:lpstr>
      <vt:lpstr>Slide 11</vt:lpstr>
      <vt:lpstr>4-probe conductivity vs. gate-voltage of graphene contacted MoS2</vt:lpstr>
      <vt:lpstr>4 –probe mobility of h-BN encapsulated MoS2 independent of graphene contact doping </vt:lpstr>
      <vt:lpstr>Conclusions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Performance in MoS2 Field-Effect Transistors Contacted by Highly Doped Graphene Electrodes and Passivated by Hexagonal Boron Nitride    Meeghage Madusanka Perera,  Ming-Wei Lin, Hsun-Jen Chuang, Bhim Prasad Chamlagain, Chongyu Wang and Zhixian Zhou*  (Department of Physics and Astronomy, Wayne State University) Xuebin Tan,Mark Ming-Cheng Cheng (Department of Electrical and Computer Engineering, Wayne State University)  David Tománek  ( Physics and Astronomy Department, Michigan State University)</dc:title>
  <dc:creator>Madusanka Perera</dc:creator>
  <cp:lastModifiedBy>Kraig Andrews</cp:lastModifiedBy>
  <cp:revision>171</cp:revision>
  <dcterms:created xsi:type="dcterms:W3CDTF">2015-02-23T20:28:24Z</dcterms:created>
  <dcterms:modified xsi:type="dcterms:W3CDTF">2016-01-29T21:18:47Z</dcterms:modified>
</cp:coreProperties>
</file>